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6" r:id="rId2"/>
    <p:sldId id="290" r:id="rId3"/>
    <p:sldId id="296" r:id="rId4"/>
    <p:sldId id="289" r:id="rId5"/>
    <p:sldId id="282" r:id="rId6"/>
    <p:sldId id="295" r:id="rId7"/>
    <p:sldId id="300" r:id="rId8"/>
    <p:sldId id="301" r:id="rId9"/>
    <p:sldId id="302" r:id="rId10"/>
    <p:sldId id="303" r:id="rId11"/>
    <p:sldId id="308" r:id="rId12"/>
    <p:sldId id="309" r:id="rId13"/>
    <p:sldId id="310" r:id="rId14"/>
    <p:sldId id="311" r:id="rId15"/>
    <p:sldId id="312" r:id="rId16"/>
    <p:sldId id="313" r:id="rId17"/>
    <p:sldId id="316" r:id="rId18"/>
    <p:sldId id="319" r:id="rId19"/>
    <p:sldId id="317" r:id="rId20"/>
    <p:sldId id="318" r:id="rId21"/>
    <p:sldId id="322" r:id="rId22"/>
    <p:sldId id="320" r:id="rId23"/>
    <p:sldId id="321" r:id="rId24"/>
    <p:sldId id="331" r:id="rId25"/>
    <p:sldId id="323" r:id="rId26"/>
    <p:sldId id="324" r:id="rId27"/>
    <p:sldId id="330" r:id="rId28"/>
    <p:sldId id="328" r:id="rId29"/>
    <p:sldId id="329" r:id="rId30"/>
    <p:sldId id="327" r:id="rId31"/>
    <p:sldId id="326" r:id="rId32"/>
    <p:sldId id="325" r:id="rId33"/>
    <p:sldId id="28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824" userDrawn="1">
          <p15:clr>
            <a:srgbClr val="A4A3A4"/>
          </p15:clr>
        </p15:guide>
        <p15:guide id="3" pos="2955" userDrawn="1">
          <p15:clr>
            <a:srgbClr val="A4A3A4"/>
          </p15:clr>
        </p15:guide>
        <p15:guide id="4" pos="3296" userDrawn="1">
          <p15:clr>
            <a:srgbClr val="A4A3A4"/>
          </p15:clr>
        </p15:guide>
        <p15:guide id="5" pos="6652" userDrawn="1">
          <p15:clr>
            <a:srgbClr val="A4A3A4"/>
          </p15:clr>
        </p15:guide>
        <p15:guide id="6" pos="3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F05"/>
    <a:srgbClr val="0070C0"/>
    <a:srgbClr val="FFFFFF"/>
    <a:srgbClr val="C7A21B"/>
    <a:srgbClr val="C71B7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5" autoAdjust="0"/>
    <p:restoredTop sz="90305" autoAdjust="0"/>
  </p:normalViewPr>
  <p:slideViewPr>
    <p:cSldViewPr snapToGrid="0" snapToObjects="1">
      <p:cViewPr>
        <p:scale>
          <a:sx n="80" d="100"/>
          <a:sy n="80" d="100"/>
        </p:scale>
        <p:origin x="-1944" y="-630"/>
      </p:cViewPr>
      <p:guideLst>
        <p:guide orient="horz" pos="2160"/>
        <p:guide pos="824"/>
        <p:guide pos="2955"/>
        <p:guide pos="3296"/>
        <p:guide pos="6652"/>
        <p:guide pos="3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 snapToGrid="0" snapToObjects="1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or\Downloads\consulta_detalhada%20(10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57203780416028E-2"/>
          <c:y val="1.9991874480063457E-2"/>
          <c:w val="0.92516197816598733"/>
          <c:h val="0.6978738222832711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'consulta_detalhada (10)'!$H$247:$H$273</c:f>
              <c:strCache>
                <c:ptCount val="27"/>
                <c:pt idx="0">
                  <c:v>Rondônia</c:v>
                </c:pt>
                <c:pt idx="1">
                  <c:v>Amapá</c:v>
                </c:pt>
                <c:pt idx="2">
                  <c:v>Tocantins</c:v>
                </c:pt>
                <c:pt idx="3">
                  <c:v>Amazonas</c:v>
                </c:pt>
                <c:pt idx="4">
                  <c:v>Roraima</c:v>
                </c:pt>
                <c:pt idx="5">
                  <c:v>Pará</c:v>
                </c:pt>
                <c:pt idx="6">
                  <c:v>Acre</c:v>
                </c:pt>
                <c:pt idx="7">
                  <c:v>Alagoas</c:v>
                </c:pt>
                <c:pt idx="8">
                  <c:v>Bahia </c:v>
                </c:pt>
                <c:pt idx="9">
                  <c:v>Ceara </c:v>
                </c:pt>
                <c:pt idx="10">
                  <c:v>Maranhão</c:v>
                </c:pt>
                <c:pt idx="11">
                  <c:v>Paraíba</c:v>
                </c:pt>
                <c:pt idx="12">
                  <c:v>Pernambuco</c:v>
                </c:pt>
                <c:pt idx="13">
                  <c:v>Piauí</c:v>
                </c:pt>
                <c:pt idx="14">
                  <c:v>Rio Grande Norte</c:v>
                </c:pt>
                <c:pt idx="15">
                  <c:v>Sergipe</c:v>
                </c:pt>
                <c:pt idx="16">
                  <c:v>Goias</c:v>
                </c:pt>
                <c:pt idx="17">
                  <c:v>MT</c:v>
                </c:pt>
                <c:pt idx="18">
                  <c:v>MS</c:v>
                </c:pt>
                <c:pt idx="19">
                  <c:v>DF</c:v>
                </c:pt>
                <c:pt idx="20">
                  <c:v>Espirito santo</c:v>
                </c:pt>
                <c:pt idx="21">
                  <c:v>Minas gerais</c:v>
                </c:pt>
                <c:pt idx="22">
                  <c:v>Rio de janeiro</c:v>
                </c:pt>
                <c:pt idx="23">
                  <c:v>São Paulo</c:v>
                </c:pt>
                <c:pt idx="24">
                  <c:v>Paraná</c:v>
                </c:pt>
                <c:pt idx="25">
                  <c:v>Santa catarina </c:v>
                </c:pt>
                <c:pt idx="26">
                  <c:v>RIO GRANDE DO SUL</c:v>
                </c:pt>
              </c:strCache>
            </c:strRef>
          </c:cat>
          <c:val>
            <c:numRef>
              <c:f>'consulta_detalhada (10)'!$I$247:$I$273</c:f>
              <c:numCache>
                <c:formatCode>General</c:formatCode>
                <c:ptCount val="27"/>
                <c:pt idx="3">
                  <c:v>1</c:v>
                </c:pt>
                <c:pt idx="5">
                  <c:v>2</c:v>
                </c:pt>
                <c:pt idx="8">
                  <c:v>10</c:v>
                </c:pt>
                <c:pt idx="9">
                  <c:v>16</c:v>
                </c:pt>
                <c:pt idx="11">
                  <c:v>5</c:v>
                </c:pt>
                <c:pt idx="12">
                  <c:v>9</c:v>
                </c:pt>
                <c:pt idx="13">
                  <c:v>1</c:v>
                </c:pt>
                <c:pt idx="14">
                  <c:v>3</c:v>
                </c:pt>
                <c:pt idx="16">
                  <c:v>7</c:v>
                </c:pt>
                <c:pt idx="17">
                  <c:v>2</c:v>
                </c:pt>
                <c:pt idx="18">
                  <c:v>1</c:v>
                </c:pt>
                <c:pt idx="19">
                  <c:v>5</c:v>
                </c:pt>
                <c:pt idx="20">
                  <c:v>5</c:v>
                </c:pt>
                <c:pt idx="21">
                  <c:v>17</c:v>
                </c:pt>
                <c:pt idx="22">
                  <c:v>21</c:v>
                </c:pt>
                <c:pt idx="23">
                  <c:v>47</c:v>
                </c:pt>
                <c:pt idx="24">
                  <c:v>25</c:v>
                </c:pt>
                <c:pt idx="25">
                  <c:v>18</c:v>
                </c:pt>
                <c:pt idx="26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42528"/>
        <c:axId val="60580608"/>
      </c:barChart>
      <c:catAx>
        <c:axId val="59542528"/>
        <c:scaling>
          <c:orientation val="minMax"/>
        </c:scaling>
        <c:delete val="0"/>
        <c:axPos val="b"/>
        <c:majorTickMark val="out"/>
        <c:minorTickMark val="none"/>
        <c:tickLblPos val="nextTo"/>
        <c:crossAx val="60580608"/>
        <c:crosses val="autoZero"/>
        <c:auto val="1"/>
        <c:lblAlgn val="ctr"/>
        <c:lblOffset val="100"/>
        <c:noMultiLvlLbl val="0"/>
      </c:catAx>
      <c:valAx>
        <c:axId val="6058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542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-1.6684191894326621E-2"/>
                  <c:y val="-1.7125381933099629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6.8699613682521076E-3"/>
                  <c:y val="-6.8501527732398515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</c:dLbl>
            <c:numFmt formatCode="General" sourceLinked="0"/>
            <c:spPr>
              <a:noFill/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342900" dir="5640000" sx="85000" sy="85000" algn="ctr" rotWithShape="0">
                  <a:srgbClr val="000000">
                    <a:alpha val="9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Plan1!$A$2:$A$15</c:f>
              <c:strCache>
                <c:ptCount val="14"/>
                <c:pt idx="0">
                  <c:v>Serviços remotos de saúde voltados à escalabilidade do atendimento em atividades como diagnóstico, tratamento e prevenção.</c:v>
                </c:pt>
                <c:pt idx="1">
                  <c:v>Terapêuticas com potencial para rápido desenvolvimento clínico ou reuso de terapêuticas existentes desenvolvidas para outros patógenos</c:v>
                </c:pt>
                <c:pt idx="2">
                  <c:v>Uso de inteligência artificial e de tecnologias digitais para georeferenciamento de pacientes, aumento de desempenho da gestão do sistema de saúde</c:v>
                </c:pt>
                <c:pt idx="3">
                  <c:v>Novos agentes e produtos químicos para desativação do coronavírus que ofereçam segurança aos usuários e aos ambientes.</c:v>
                </c:pt>
                <c:pt idx="4">
                  <c:v>Nanotecnologia, materiais avançados e fotônica para adição de novas funcionalidades ou características em equipamentos, sistemas e insumos</c:v>
                </c:pt>
                <c:pt idx="5">
                  <c:v>Novos processos produtivos e tecnologias emergentes para produção de equipamentos, insumos e serviços, alinhados com a Indústria 4.0</c:v>
                </c:pt>
                <c:pt idx="6">
                  <c:v>Controle, monitoramento e previsão da disseminação do vírus utilizando plataformas digitais</c:v>
                </c:pt>
                <c:pt idx="7">
                  <c:v>Tecnologias para operação e análise remota de ressonância magnética, tomografia computadorizada e similares</c:v>
                </c:pt>
                <c:pt idx="8">
                  <c:v>Robôs colaborativos para auxílio de atividades hospitalares envolvendo pacientes e ambientes contaminados</c:v>
                </c:pt>
                <c:pt idx="9">
                  <c:v>Ferramentas e produtos para redução e prevenção de contágio</c:v>
                </c:pt>
                <c:pt idx="10">
                  <c:v>Sistemas de detecção de vírus e medição de carga viral em ambientes e equipamentos</c:v>
                </c:pt>
                <c:pt idx="11">
                  <c:v>Apoio a pacientes em confinamento domiciliar ou quarentena hospitalar (atividades remotas, acompanhamento e serviços</c:v>
                </c:pt>
                <c:pt idx="12">
                  <c:v>Produtos antivirais ou similares que possam servir como terapia de apoio, ou para diagnóstico e prevenção</c:v>
                </c:pt>
                <c:pt idx="13">
                  <c:v>Candidatos terapêuticos, incluindo terapêutica de amplo espectro e melhorias de terapêuticas existentes</c:v>
                </c:pt>
              </c:strCache>
            </c:strRef>
          </c:cat>
          <c:val>
            <c:numRef>
              <c:f>Plan1!$B$2:$B$15</c:f>
              <c:numCache>
                <c:formatCode>General</c:formatCode>
                <c:ptCount val="14"/>
                <c:pt idx="0">
                  <c:v>41</c:v>
                </c:pt>
                <c:pt idx="1">
                  <c:v>5</c:v>
                </c:pt>
                <c:pt idx="2">
                  <c:v>23</c:v>
                </c:pt>
                <c:pt idx="3">
                  <c:v>13</c:v>
                </c:pt>
                <c:pt idx="4">
                  <c:v>18</c:v>
                </c:pt>
                <c:pt idx="5">
                  <c:v>19</c:v>
                </c:pt>
                <c:pt idx="6">
                  <c:v>23</c:v>
                </c:pt>
                <c:pt idx="7">
                  <c:v>6</c:v>
                </c:pt>
                <c:pt idx="8">
                  <c:v>4</c:v>
                </c:pt>
                <c:pt idx="9">
                  <c:v>54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20583926624177"/>
          <c:y val="0.11782856090291487"/>
          <c:w val="0.32868468523328465"/>
          <c:h val="0.771192896121883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Gráfico!$B$1</c:f>
              <c:strCache>
                <c:ptCount val="1"/>
                <c:pt idx="0">
                  <c:v>Número de projetos por tema</c:v>
                </c:pt>
              </c:strCache>
            </c:strRef>
          </c:tx>
          <c:val>
            <c:numRef>
              <c:f>Gráfico!$B$2:$B$15</c:f>
              <c:numCache>
                <c:formatCode>General</c:formatCode>
                <c:ptCount val="14"/>
                <c:pt idx="0">
                  <c:v>10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1</c:v>
                </c:pt>
                <c:pt idx="12">
                  <c:v>8</c:v>
                </c:pt>
                <c:pt idx="13">
                  <c:v>5</c:v>
                </c:pt>
              </c:numCache>
            </c:numRef>
          </c:val>
        </c:ser>
        <c:ser>
          <c:idx val="1"/>
          <c:order val="1"/>
          <c:tx>
            <c:strRef>
              <c:f>Gráfico!$C$1</c:f>
              <c:strCache>
                <c:ptCount val="1"/>
                <c:pt idx="0">
                  <c:v>Temas </c:v>
                </c:pt>
              </c:strCache>
            </c:strRef>
          </c:tx>
          <c:val>
            <c:numRef>
              <c:f>Gráfico!$C$2:$C$15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QUANTIDADE POR ESTADO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'[DRCT. Chamada Startup. Pré-Lista para Empenho (1).xlsx]Ranqueamento (APOS REC) (2)'!$N$56</c:f>
              <c:strCache>
                <c:ptCount val="1"/>
                <c:pt idx="0">
                  <c:v>QUANTIDADE</c:v>
                </c:pt>
              </c:strCache>
            </c:strRef>
          </c:tx>
          <c:cat>
            <c:strRef>
              <c:f>'[DRCT. Chamada Startup. Pré-Lista para Empenho (1).xlsx]Ranqueamento (APOS REC) (2)'!$M$57:$M$69</c:f>
              <c:strCache>
                <c:ptCount val="13"/>
                <c:pt idx="0">
                  <c:v>BA</c:v>
                </c:pt>
                <c:pt idx="1">
                  <c:v>CE</c:v>
                </c:pt>
                <c:pt idx="2">
                  <c:v>ES</c:v>
                </c:pt>
                <c:pt idx="3">
                  <c:v>GO</c:v>
                </c:pt>
                <c:pt idx="4">
                  <c:v>MG</c:v>
                </c:pt>
                <c:pt idx="5">
                  <c:v>PB</c:v>
                </c:pt>
                <c:pt idx="6">
                  <c:v>PE</c:v>
                </c:pt>
                <c:pt idx="7">
                  <c:v>PR</c:v>
                </c:pt>
                <c:pt idx="8">
                  <c:v>RJ</c:v>
                </c:pt>
                <c:pt idx="9">
                  <c:v>RN</c:v>
                </c:pt>
                <c:pt idx="10">
                  <c:v>RS</c:v>
                </c:pt>
                <c:pt idx="11">
                  <c:v>SC</c:v>
                </c:pt>
                <c:pt idx="12">
                  <c:v>SP</c:v>
                </c:pt>
              </c:strCache>
            </c:strRef>
          </c:cat>
          <c:val>
            <c:numRef>
              <c:f>'[DRCT. Chamada Startup. Pré-Lista para Empenho (1).xlsx]Ranqueamento (APOS REC) (2)'!$N$57:$N$69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1</c:v>
                </c:pt>
                <c:pt idx="10">
                  <c:v>6</c:v>
                </c:pt>
                <c:pt idx="11">
                  <c:v>9</c:v>
                </c:pt>
                <c:pt idx="1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9A9F-1C7D-6D45-9672-68E8CF86E6F8}" type="datetimeFigureOut">
              <a:t>25/08/2020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AE12-CEBB-804B-B399-3B354D4882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D9F8-AC12-408C-8446-9CFB7A70F2D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4BC1-3969-49A1-BD8A-66ACA3B7B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 smtClean="0"/>
              <a:t>PREENCHER SUP/AREA/EMPRESA/PROJETO</a:t>
            </a:r>
            <a:endParaRPr lang="pt-BR" sz="12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2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82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7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929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29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645499" y="629541"/>
            <a:ext cx="5052231" cy="1937202"/>
          </a:xfrm>
        </p:spPr>
        <p:txBody>
          <a:bodyPr>
            <a:noAutofit/>
          </a:bodyPr>
          <a:lstStyle>
            <a:lvl1pPr algn="r">
              <a:defRPr sz="4400" b="1" i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Título da 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0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980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051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10288705" y="38637"/>
            <a:ext cx="1905000" cy="6777318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9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2"/>
            <a:ext cx="12200481" cy="6853238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E7BC-2737-E444-8AAF-96C989104AA1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0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662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558457" y="1472534"/>
            <a:ext cx="7750540" cy="919528"/>
          </a:xfrm>
        </p:spPr>
        <p:txBody>
          <a:bodyPr>
            <a:noAutofit/>
          </a:bodyPr>
          <a:lstStyle>
            <a:lvl1pPr algn="l">
              <a:defRPr sz="16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/>
              <a:t>Nome, cargo/função</a:t>
            </a:r>
            <a:br>
              <a:rPr lang="pt-BR" dirty="0" smtClean="0"/>
            </a:br>
            <a:r>
              <a:rPr lang="pt-BR" dirty="0" smtClean="0"/>
              <a:t>email@finep.gov.br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05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84645" y="313900"/>
            <a:ext cx="8557146" cy="1378422"/>
          </a:xfrm>
        </p:spPr>
        <p:txBody>
          <a:bodyPr/>
          <a:lstStyle/>
          <a:p>
            <a:pPr defTabSz="685800"/>
            <a:r>
              <a:rPr lang="pt-BR" sz="2800" spc="-1" dirty="0">
                <a:solidFill>
                  <a:schemeClr val="bg2">
                    <a:lumMod val="50000"/>
                  </a:schemeClr>
                </a:solidFill>
                <a:latin typeface="Tahoma"/>
              </a:rPr>
              <a:t>RECOMENDAÇÃO PARA </a:t>
            </a:r>
            <a:r>
              <a:rPr lang="pt-BR" sz="2800" spc="-1" dirty="0" smtClean="0">
                <a:solidFill>
                  <a:schemeClr val="bg2">
                    <a:lumMod val="50000"/>
                  </a:schemeClr>
                </a:solidFill>
                <a:latin typeface="Tahoma"/>
              </a:rPr>
              <a:t>APROVAÇÃO DE EDITAL – Chamada Pública</a:t>
            </a:r>
            <a:endParaRPr lang="pt-B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664200" y="5144367"/>
            <a:ext cx="2472519" cy="62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/>
            <a:r>
              <a:rPr lang="pt-BR" sz="2800" spc="-1" dirty="0" smtClean="0">
                <a:solidFill>
                  <a:schemeClr val="bg2">
                    <a:lumMod val="50000"/>
                  </a:schemeClr>
                </a:solidFill>
                <a:latin typeface="Tahoma"/>
              </a:rPr>
              <a:t>APDT/DDTS</a:t>
            </a:r>
            <a:endParaRPr lang="pt-B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68054" y="2009972"/>
            <a:ext cx="9623946" cy="3759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/>
            <a:r>
              <a:rPr lang="pt-BR" sz="2800" spc="-1" dirty="0" smtClean="0">
                <a:solidFill>
                  <a:schemeClr val="bg2">
                    <a:lumMod val="50000"/>
                  </a:schemeClr>
                </a:solidFill>
                <a:latin typeface="Tahoma"/>
              </a:rPr>
              <a:t>CHAMADA PÚBLICA</a:t>
            </a:r>
          </a:p>
          <a:p>
            <a:pPr fontAlgn="auto"/>
            <a:r>
              <a:rPr lang="pt-BR" sz="1800" dirty="0" smtClean="0"/>
              <a:t>Subvenção </a:t>
            </a:r>
            <a:r>
              <a:rPr lang="pt-BR" sz="1800" dirty="0"/>
              <a:t>Econômica à Inovação – 03/2020</a:t>
            </a:r>
          </a:p>
          <a:p>
            <a:pPr fontAlgn="auto"/>
            <a:r>
              <a:rPr lang="pt-BR" sz="1800" dirty="0"/>
              <a:t>Soluções tecnológicas inovadoras para produtos, serviços e processos implementadas por Startups e Empresas de Base Tecnológica aplicadas ao ambiente de pandemia de COVID-19</a:t>
            </a:r>
          </a:p>
          <a:p>
            <a:pPr defTabSz="685800"/>
            <a:endParaRPr lang="pt-BR" sz="2800" spc="-1" dirty="0" smtClean="0">
              <a:solidFill>
                <a:schemeClr val="bg2">
                  <a:lumMod val="50000"/>
                </a:schemeClr>
              </a:solidFill>
              <a:latin typeface="Tahoma"/>
            </a:endParaRPr>
          </a:p>
          <a:p>
            <a:pPr defTabSz="685800"/>
            <a:r>
              <a:rPr lang="pt-BR" sz="2800" spc="-1" dirty="0" smtClean="0">
                <a:solidFill>
                  <a:schemeClr val="bg2">
                    <a:lumMod val="50000"/>
                  </a:schemeClr>
                </a:solidFill>
                <a:latin typeface="Tahoma"/>
              </a:rPr>
              <a:t> TERMO DE REFERÊNCIA SEI/MCTIC - 5561868</a:t>
            </a:r>
            <a:br>
              <a:rPr lang="pt-BR" sz="2800" spc="-1" dirty="0" smtClean="0">
                <a:solidFill>
                  <a:schemeClr val="bg2">
                    <a:lumMod val="50000"/>
                  </a:schemeClr>
                </a:solidFill>
                <a:latin typeface="Tahoma"/>
              </a:rPr>
            </a:br>
            <a:endParaRPr lang="pt-BR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Preliminar - Habilitação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135 Habilitados</a:t>
            </a:r>
          </a:p>
          <a:p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 Inabilitados</a:t>
            </a:r>
          </a:p>
          <a:p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236 Propostas</a:t>
            </a:r>
          </a:p>
          <a:p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 dos Habilitados: R$ 55.495.708,51</a:t>
            </a:r>
          </a:p>
          <a:p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Publicação no site da Finep em: 10/07/2020</a:t>
            </a:r>
          </a:p>
          <a:p>
            <a:endParaRPr lang="pt-BR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4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11770"/>
            <a:ext cx="10972800" cy="1791667"/>
          </a:xfrm>
        </p:spPr>
        <p:txBody>
          <a:bodyPr>
            <a:normAutofit/>
          </a:bodyPr>
          <a:lstStyle/>
          <a:p>
            <a:r>
              <a:rPr lang="pt-BR" u="sng" dirty="0" smtClean="0"/>
              <a:t>RESULTADO FINAL DE </a:t>
            </a:r>
            <a:r>
              <a:rPr lang="pt-BR" u="sng" dirty="0" smtClean="0"/>
              <a:t>HABILITAÇÃO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31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APÓS ANÁLISE DOS RECURSOS:</a:t>
            </a:r>
            <a:endParaRPr lang="pt-BR" sz="31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339438"/>
            <a:ext cx="10972800" cy="3484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144 Habilitados</a:t>
            </a:r>
            <a:endParaRPr lang="pt-BR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não </a:t>
            </a:r>
            <a:r>
              <a:rPr lang="pt-BR" dirty="0" smtClean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Habilitados</a:t>
            </a:r>
            <a:endParaRPr lang="pt-BR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236 PROPOSTAS (total</a:t>
            </a:r>
            <a:r>
              <a:rPr lang="pt-BR" dirty="0" smtClean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 dos </a:t>
            </a:r>
            <a:r>
              <a:rPr lang="pt-BR" dirty="0" smtClean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Habilitados: R$ </a:t>
            </a:r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59.801.067,31</a:t>
            </a:r>
            <a:endParaRPr lang="pt-BR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Publicação no site da Finep em: </a:t>
            </a:r>
            <a:r>
              <a:rPr lang="pt-BR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23/07/2020</a:t>
            </a:r>
            <a:endParaRPr lang="pt-BR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0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FINAL DE HABILITAÇÃO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09068"/>
              </p:ext>
            </p:extLst>
          </p:nvPr>
        </p:nvGraphicFramePr>
        <p:xfrm>
          <a:off x="765366" y="1110853"/>
          <a:ext cx="10967454" cy="5456202"/>
        </p:xfrm>
        <a:graphic>
          <a:graphicData uri="http://schemas.openxmlformats.org/drawingml/2006/table">
            <a:tbl>
              <a:tblPr/>
              <a:tblGrid>
                <a:gridCol w="2826785"/>
                <a:gridCol w="2599343"/>
                <a:gridCol w="2386668"/>
                <a:gridCol w="815249"/>
                <a:gridCol w="791618"/>
                <a:gridCol w="815249"/>
                <a:gridCol w="732542"/>
              </a:tblGrid>
              <a:tr h="57624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Tema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propostas habilitadas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Total Solicitado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Serviços remotos de saúde voltados à escalabilidade do atendimento em atividades como diagnóstico, tratamento e prevenção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10.790.766,70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16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b. Controle, monitoramento e previsão da disseminação do vírus utilizando plataformas digitais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2.576.363,60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16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Tecnologias para operação e análise remota de ressonância magnética, tomografia computadorizada e similares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996.688,00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 Robôs colaborativos para auxílio de atividades hospitalares envolvendo pacientes e ambientes contaminados (alimentação, coleta de resíduos, distribuição de medicamentos, recolhimento de enxoval etc.) para aumento da biossegurança sistêmicade)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1.947.803,80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16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 Ferramentas e produtos para redução e prevenção de contágio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14.641.996,90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16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f. Sistemas de detecção de vírus e medição de carga viral em ambientes e equipamentos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1.724.307,02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16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g. Apoio a pacientes em confinamento domiciliar ou quarentena hospitalar (atividades remotas, acompanhamento e serviços)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2.565.453,19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16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 Produtos antivirais ou similares que possam servir como terapia de apoio, ou para diagnóstico e prevenção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2.351.690,21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16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Candidatos terapêuticos, incluindo terapêutica de amplo espectro e melhorias de terapêuticas existentes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1.842.013,11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j. Terapêuticas com potencial para rápido desenvolvimento clínico ou reuso de terapêuticas existentes desenvolvidas para outros patógenos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728.194,00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 Uso de inteligência artificial e de tecnologias digitais para georeferenciamento de pacientes, aumento de desempenho da gestão do sistema de saúde, públicos e privados e similares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6.700.934,34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l. Novos agentes e produtos químicos para desativação do coronavírus que ofereçam segurança aos usuários e aos ambientes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4.743.686,54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 Nanotecnologia, materiais avançados e fotônica para adição de novas funcionalidades ou características em equipamentos, sistemas e insumos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3.779.197,25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08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n. Novos processos produtivos e tecnologias emergentes para produção de equipamentos, insumos e serviços, alinhados com a Indústria 4.0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4.411.972,65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299"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Todos os 14 Temas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59.801.067,31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27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FINAL DE HABILITAÇÃO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38" y="1054444"/>
            <a:ext cx="7612083" cy="54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9155875" y="2089585"/>
            <a:ext cx="3036124" cy="280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PROPOSTAS </a:t>
            </a:r>
          </a:p>
          <a:p>
            <a:r>
              <a:rPr lang="pt-BR" sz="3200" dirty="0" smtClean="0"/>
              <a:t>HABILITADAS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7967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206844"/>
            <a:ext cx="10972800" cy="5395837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Após avaliação de mérito das 144 propostas habilitadas, com auxílio de </a:t>
            </a:r>
            <a:r>
              <a:rPr lang="pt-BR" sz="2400" dirty="0" smtClean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consultores, </a:t>
            </a:r>
            <a:r>
              <a:rPr lang="pt-BR" sz="2400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quais serviram de subsídio aos analistas, apresentamos o seguinte resultado: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pt-BR" sz="24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PROPOSTAS APROVADAS (NOTA ACIMA DE 3,0): 85 PROPOSTAS – TOTALIZANDO UMA DEMANDA DE R$ 34.973.254,43</a:t>
            </a:r>
          </a:p>
          <a:p>
            <a:endParaRPr lang="pt-BR" sz="2400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400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Observando os recursos disponibilizados para o Edital (</a:t>
            </a:r>
            <a:r>
              <a:rPr lang="pt-BR" sz="24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milhões de reais</a:t>
            </a:r>
            <a:r>
              <a:rPr lang="pt-BR" sz="2400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seriam contemplados – conforme planilha em anexo de </a:t>
            </a:r>
            <a:r>
              <a:rPr lang="pt-BR" sz="2400" dirty="0" err="1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ranqueamento</a:t>
            </a:r>
            <a:r>
              <a:rPr lang="pt-BR" sz="2400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pt-BR" sz="24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propostas, totalizando o montante de R$ 14.856.469,25.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pt-BR" sz="24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PROPOSTAS REPROVADAS (NOTA ABAIXO DE 3,0): 59 PROPOSTAS</a:t>
            </a:r>
          </a:p>
          <a:p>
            <a:endParaRPr lang="pt-BR" sz="2400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2000" y="427039"/>
            <a:ext cx="10972800" cy="77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PRELIMINAR AVAL.  MÉRITO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66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RESULTADO PRELIMINAR AVAL.  </a:t>
            </a:r>
            <a:r>
              <a:rPr lang="pt-BR" dirty="0" smtClean="0"/>
              <a:t>MÉRITO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13" y="1919889"/>
            <a:ext cx="6293922" cy="43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62000" y="1147520"/>
            <a:ext cx="10972800" cy="77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36 propostas por temas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49642" y="2521382"/>
            <a:ext cx="2101932" cy="311133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pt-BR" sz="2800" b="1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4969822" y="5648405"/>
            <a:ext cx="3853544" cy="16269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BR" b="1" dirty="0" smtClean="0"/>
              <a:t>*Temas sem aprovação: 2, 3 e 7 (0%)</a:t>
            </a:r>
          </a:p>
        </p:txBody>
      </p:sp>
    </p:spTree>
    <p:extLst>
      <p:ext uri="{BB962C8B-B14F-4D97-AF65-F5344CB8AC3E}">
        <p14:creationId xmlns:p14="http://schemas.microsoft.com/office/powerpoint/2010/main" val="305498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RESULTADO PRELIMINAR AVAL.  </a:t>
            </a:r>
            <a:r>
              <a:rPr lang="pt-BR" dirty="0" smtClean="0"/>
              <a:t>MÉRITO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6463" y="1160813"/>
            <a:ext cx="11752612" cy="346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Temas:</a:t>
            </a:r>
            <a:endParaRPr lang="pt-BR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Serviços remotos de saúde voltados à escalabilidade do atendimento em atividades como diagnóstico, tratamento e prevenção;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Controle, monitoramento e previsão da disseminação do vírus utilizando plataformas digitais;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Tecnologias para operação e análise remota de ressonância magnética, tomografia computadorizada e similares;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Robôs colaborativos para auxílio de atividades hospitalares envolvendo pacientes e ambientes contaminados (alimentação, coleta de resíduos, distribuição de medicamentos, recolhimento de enxoval etc.) para aumento da biossegurança sistêmica;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Ferramentas e produtos para redução e prevenção de contágio;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Sistemas de detecção de vírus e medição de carga viral em ambientes e equipamentos;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Apoio a pacientes em confinamento domiciliar ou quarentena hospitalar (atividades remotas, acompanhamento e serviços);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Produtos antivirais ou similares que possam servir como terapia de apoio, ou para diagnóstico e prevenção;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Candidatos terapêuticos, incluindo terapêutica de amplo espectro e melhorias de terapêuticas existentes;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Terapêuticas com potencial para rápido desenvolvimento clínico ou reuso de terapêuticas existentes desenvolvidas para outros patógenos;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Uso de inteligência artificial e de tecnologias digitais para </a:t>
            </a:r>
            <a:r>
              <a:rPr lang="pt-BR" sz="105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georeferenciamento</a:t>
            </a: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de pacientes, aumento de desempenho da gestão do sistema de saúde, públicos e privados e similares;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Novos agentes e produtos químicos para desativação do </a:t>
            </a:r>
            <a:r>
              <a:rPr lang="pt-BR" sz="105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coronavírus</a:t>
            </a: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que ofereçam segurança aos usuários e aos ambientes;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Nanotecnologia, materiais avançados e </a:t>
            </a:r>
            <a:r>
              <a:rPr lang="pt-BR" sz="105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fotônica</a:t>
            </a: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para adição de novas funcionalidades ou características em equipamentos, sistemas e insumos; e</a:t>
            </a:r>
          </a:p>
          <a:p>
            <a:pPr lvl="0">
              <a:buFont typeface="+mj-lt"/>
              <a:buAutoNum type="arabicPeriod"/>
            </a:pPr>
            <a:r>
              <a:rPr lang="pt-BR" sz="105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Novos processos produtivos e tecnologias emergentes para produção de equipamentos, insumos e serviços, alinhados com a Indústria 4.0</a:t>
            </a:r>
          </a:p>
        </p:txBody>
      </p:sp>
    </p:spTree>
    <p:extLst>
      <p:ext uri="{BB962C8B-B14F-4D97-AF65-F5344CB8AC3E}">
        <p14:creationId xmlns:p14="http://schemas.microsoft.com/office/powerpoint/2010/main" val="189219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</a:t>
            </a:r>
            <a:r>
              <a:rPr lang="pt-BR" dirty="0" smtClean="0"/>
              <a:t>(AVALIAÇÃO </a:t>
            </a:r>
            <a:r>
              <a:rPr lang="pt-BR" dirty="0" smtClean="0"/>
              <a:t>DE </a:t>
            </a:r>
            <a:r>
              <a:rPr lang="pt-BR" dirty="0" smtClean="0"/>
              <a:t>MÉRITO)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054444"/>
            <a:ext cx="10972800" cy="5066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PROPOSTAS </a:t>
            </a:r>
            <a:r>
              <a:rPr lang="pt-BR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APROVADAS (NOTA ACIMA DE 3,0): 81 PROPOSTAS – TOTALIZANDO UMA DEMANDA DE R$ 33.548.829,69:</a:t>
            </a:r>
            <a:endParaRPr lang="pt-BR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pt-BR" dirty="0">
                <a:solidFill>
                  <a:schemeClr val="accent1"/>
                </a:solidFill>
              </a:rPr>
              <a:t>Observando os recursos disponibilizados para o Edital (</a:t>
            </a:r>
            <a:r>
              <a:rPr lang="pt-BR" b="1" dirty="0">
                <a:solidFill>
                  <a:schemeClr val="accent1"/>
                </a:solidFill>
              </a:rPr>
              <a:t>22 milhões de reais – após aporte de recursos adicionais</a:t>
            </a:r>
            <a:r>
              <a:rPr lang="pt-BR" dirty="0">
                <a:solidFill>
                  <a:schemeClr val="accent1"/>
                </a:solidFill>
              </a:rPr>
              <a:t>), serão </a:t>
            </a:r>
            <a:r>
              <a:rPr lang="pt-BR" dirty="0" smtClean="0">
                <a:solidFill>
                  <a:schemeClr val="accent1"/>
                </a:solidFill>
              </a:rPr>
              <a:t>contempladas 53</a:t>
            </a:r>
            <a:r>
              <a:rPr lang="pt-BR" b="1" dirty="0" smtClean="0">
                <a:solidFill>
                  <a:schemeClr val="accent1"/>
                </a:solidFill>
              </a:rPr>
              <a:t> </a:t>
            </a:r>
            <a:r>
              <a:rPr lang="pt-BR" b="1" dirty="0">
                <a:solidFill>
                  <a:schemeClr val="accent1"/>
                </a:solidFill>
              </a:rPr>
              <a:t>propostas, totalizando o montante de R$ 21.683.421,35 (nota de corte </a:t>
            </a:r>
            <a:r>
              <a:rPr lang="pt-BR" b="1" dirty="0" smtClean="0">
                <a:solidFill>
                  <a:schemeClr val="accent1"/>
                </a:solidFill>
              </a:rPr>
              <a:t>3,454</a:t>
            </a:r>
            <a:r>
              <a:rPr lang="pt-BR" b="1" dirty="0" smtClean="0">
                <a:solidFill>
                  <a:schemeClr val="accent1"/>
                </a:solidFill>
              </a:rPr>
              <a:t>);</a:t>
            </a:r>
            <a:endParaRPr lang="pt-BR" dirty="0">
              <a:solidFill>
                <a:schemeClr val="accent1"/>
              </a:solidFill>
            </a:endParaRPr>
          </a:p>
          <a:p>
            <a:pPr lvl="0"/>
            <a:r>
              <a:rPr lang="pt-BR" b="1" dirty="0">
                <a:solidFill>
                  <a:schemeClr val="accent1"/>
                </a:solidFill>
              </a:rPr>
              <a:t>Propostas aprovadas não contempladas: 28 </a:t>
            </a:r>
            <a:r>
              <a:rPr lang="pt-BR" b="1" dirty="0" smtClean="0">
                <a:solidFill>
                  <a:schemeClr val="accent1"/>
                </a:solidFill>
              </a:rPr>
              <a:t>PROPOSTAS</a:t>
            </a:r>
          </a:p>
          <a:p>
            <a:pPr marL="0" lvl="0" indent="0">
              <a:buNone/>
            </a:pPr>
            <a:endParaRPr lang="pt-BR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40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 FINAL </a:t>
            </a:r>
            <a:r>
              <a:rPr lang="pt-BR" dirty="0" smtClean="0"/>
              <a:t>(AVALIAÇÃO </a:t>
            </a:r>
            <a:r>
              <a:rPr lang="pt-BR" dirty="0"/>
              <a:t>DE </a:t>
            </a:r>
            <a:r>
              <a:rPr lang="pt-BR" dirty="0" smtClean="0"/>
              <a:t>MÉRITO)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09600" y="1600201"/>
            <a:ext cx="11277600" cy="328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32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ahoma"/>
              </a:rPr>
              <a:t>PROPOSTAS NÃO </a:t>
            </a:r>
            <a:r>
              <a:rPr lang="pt-BR" sz="3200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ahoma"/>
              </a:rPr>
              <a:t>APROVADAS (63):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t-BR" sz="3200" b="1" dirty="0">
              <a:solidFill>
                <a:schemeClr val="accent6">
                  <a:lumMod val="90000"/>
                  <a:lumOff val="10000"/>
                </a:schemeClr>
              </a:solidFill>
              <a:latin typeface="Tahoma"/>
            </a:endParaRPr>
          </a:p>
          <a:p>
            <a:pPr lvl="0"/>
            <a:r>
              <a:rPr lang="pt-BR" sz="3000" dirty="0">
                <a:solidFill>
                  <a:schemeClr val="accent1"/>
                </a:solidFill>
                <a:latin typeface="Tahoma"/>
              </a:rPr>
              <a:t>PROPOSTAS REPROVADAS </a:t>
            </a:r>
            <a:r>
              <a:rPr lang="pt-BR" sz="2800" dirty="0">
                <a:solidFill>
                  <a:schemeClr val="accent1"/>
                </a:solidFill>
                <a:latin typeface="Tahoma"/>
              </a:rPr>
              <a:t>(eliminadas na avaliação de mérito</a:t>
            </a:r>
            <a:r>
              <a:rPr lang="pt-BR" sz="2800" dirty="0" smtClean="0">
                <a:solidFill>
                  <a:schemeClr val="accent1"/>
                </a:solidFill>
                <a:latin typeface="Tahoma"/>
              </a:rPr>
              <a:t>): </a:t>
            </a:r>
            <a:r>
              <a:rPr lang="pt-BR" sz="3000" dirty="0" smtClean="0">
                <a:solidFill>
                  <a:schemeClr val="accent1"/>
                </a:solidFill>
                <a:latin typeface="Tahoma"/>
              </a:rPr>
              <a:t>56 </a:t>
            </a:r>
          </a:p>
          <a:p>
            <a:pPr lvl="0"/>
            <a:endParaRPr lang="pt-BR" sz="3000" dirty="0" smtClean="0">
              <a:solidFill>
                <a:schemeClr val="accent1"/>
              </a:solidFill>
              <a:latin typeface="Tahoma"/>
            </a:endParaRPr>
          </a:p>
          <a:p>
            <a:pPr lvl="0"/>
            <a:r>
              <a:rPr lang="pt-BR" sz="3000" dirty="0" smtClean="0">
                <a:solidFill>
                  <a:schemeClr val="accent1"/>
                </a:solidFill>
                <a:latin typeface="Tahoma"/>
              </a:rPr>
              <a:t>PROPOSTAS </a:t>
            </a:r>
            <a:r>
              <a:rPr lang="pt-BR" sz="3000" dirty="0">
                <a:solidFill>
                  <a:schemeClr val="accent1"/>
                </a:solidFill>
                <a:latin typeface="Tahoma"/>
              </a:rPr>
              <a:t>ELIMINADAS POR ANÁLISE JURÍDICA: 6 </a:t>
            </a:r>
            <a:endParaRPr lang="pt-BR" sz="3000" dirty="0" smtClean="0">
              <a:solidFill>
                <a:schemeClr val="accent1"/>
              </a:solidFill>
              <a:latin typeface="Tahoma"/>
            </a:endParaRPr>
          </a:p>
          <a:p>
            <a:pPr lvl="0"/>
            <a:endParaRPr lang="pt-BR" sz="3000" dirty="0" smtClean="0">
              <a:solidFill>
                <a:schemeClr val="accent1"/>
              </a:solidFill>
              <a:latin typeface="Tahoma"/>
            </a:endParaRPr>
          </a:p>
          <a:p>
            <a:pPr lvl="0"/>
            <a:r>
              <a:rPr lang="pt-BR" sz="3000" dirty="0" smtClean="0">
                <a:solidFill>
                  <a:schemeClr val="accent1"/>
                </a:solidFill>
                <a:latin typeface="Tahoma"/>
              </a:rPr>
              <a:t>DESISTÊNCIA</a:t>
            </a:r>
            <a:r>
              <a:rPr lang="pt-BR" sz="3000" dirty="0">
                <a:solidFill>
                  <a:schemeClr val="accent1"/>
                </a:solidFill>
                <a:latin typeface="Tahoma"/>
              </a:rPr>
              <a:t>: 1 </a:t>
            </a:r>
          </a:p>
        </p:txBody>
      </p:sp>
    </p:spTree>
    <p:extLst>
      <p:ext uri="{BB962C8B-B14F-4D97-AF65-F5344CB8AC3E}">
        <p14:creationId xmlns:p14="http://schemas.microsoft.com/office/powerpoint/2010/main" val="398207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098978"/>
            <a:ext cx="10972800" cy="5991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Propostas contempladas (53 propostas </a:t>
            </a:r>
            <a:r>
              <a:rPr lang="pt-BR" b="1" dirty="0" smtClean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POR LINHA TEMÁTICA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AVALIAÇÃO DE MÉRITO</a:t>
            </a:r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345234"/>
              </p:ext>
            </p:extLst>
          </p:nvPr>
        </p:nvGraphicFramePr>
        <p:xfrm>
          <a:off x="609600" y="1698172"/>
          <a:ext cx="7489371" cy="492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26853"/>
              </p:ext>
            </p:extLst>
          </p:nvPr>
        </p:nvGraphicFramePr>
        <p:xfrm>
          <a:off x="8312726" y="1913762"/>
          <a:ext cx="3483429" cy="4130773"/>
        </p:xfrm>
        <a:graphic>
          <a:graphicData uri="http://schemas.openxmlformats.org/drawingml/2006/table">
            <a:tbl>
              <a:tblPr/>
              <a:tblGrid>
                <a:gridCol w="1019540"/>
                <a:gridCol w="2463889"/>
              </a:tblGrid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Temas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Número de projetos por tema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3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02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26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72" y="124608"/>
            <a:ext cx="10461739" cy="1080058"/>
          </a:xfrm>
        </p:spPr>
        <p:txBody>
          <a:bodyPr>
            <a:noAutofit/>
          </a:bodyPr>
          <a:lstStyle/>
          <a:p>
            <a:pPr defTabSz="685800"/>
            <a:r>
              <a:rPr lang="pt-BR" sz="3200" spc="-1" dirty="0">
                <a:solidFill>
                  <a:schemeClr val="bg2">
                    <a:lumMod val="50000"/>
                  </a:schemeClr>
                </a:solidFill>
              </a:rPr>
              <a:t>CHAMADA PÚBLICA STARTUP _ COVID-19</a:t>
            </a:r>
          </a:p>
        </p:txBody>
      </p:sp>
      <p:grpSp>
        <p:nvGrpSpPr>
          <p:cNvPr id="30" name="Agrupar 29"/>
          <p:cNvGrpSpPr/>
          <p:nvPr/>
        </p:nvGrpSpPr>
        <p:grpSpPr>
          <a:xfrm>
            <a:off x="2989" y="13172"/>
            <a:ext cx="191202" cy="1388748"/>
            <a:chOff x="-10659" y="381668"/>
            <a:chExt cx="191202" cy="1002680"/>
          </a:xfrm>
        </p:grpSpPr>
        <p:sp>
          <p:nvSpPr>
            <p:cNvPr id="31" name="Retângulo 30"/>
            <p:cNvSpPr/>
            <p:nvPr/>
          </p:nvSpPr>
          <p:spPr>
            <a:xfrm>
              <a:off x="-10659" y="381669"/>
              <a:ext cx="191202" cy="1002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34824" y="381668"/>
              <a:ext cx="45719" cy="10026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Título 1"/>
          <p:cNvSpPr txBox="1">
            <a:spLocks/>
          </p:cNvSpPr>
          <p:nvPr/>
        </p:nvSpPr>
        <p:spPr>
          <a:xfrm>
            <a:off x="745589" y="563337"/>
            <a:ext cx="10595702" cy="5919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 defTabSz="685800"/>
            <a:endParaRPr lang="pt-BR" sz="2400" spc="-1" dirty="0" smtClean="0">
              <a:solidFill>
                <a:schemeClr val="accent1"/>
              </a:solidFill>
              <a:latin typeface="Tahoma"/>
            </a:endParaRPr>
          </a:p>
          <a:p>
            <a:pPr algn="just" defTabSz="685800"/>
            <a:endParaRPr lang="pt-BR" sz="2400" spc="-1" dirty="0" smtClean="0">
              <a:solidFill>
                <a:schemeClr val="accent1"/>
              </a:solidFill>
              <a:latin typeface="Tahoma"/>
            </a:endParaRPr>
          </a:p>
          <a:p>
            <a:pPr algn="just" defTabSz="685800"/>
            <a:endParaRPr lang="pt-BR" sz="2400" spc="-1" dirty="0">
              <a:solidFill>
                <a:schemeClr val="accent1"/>
              </a:solidFill>
              <a:latin typeface="Tahoma"/>
            </a:endParaRPr>
          </a:p>
          <a:p>
            <a:pPr algn="just" defTabSz="685800"/>
            <a:r>
              <a:rPr lang="pt-BR" sz="2400" spc="-1" dirty="0" smtClean="0">
                <a:solidFill>
                  <a:schemeClr val="accent1"/>
                </a:solidFill>
                <a:latin typeface="Tahoma"/>
              </a:rPr>
              <a:t>OBJETIVO DA CHAMADA: </a:t>
            </a:r>
          </a:p>
          <a:p>
            <a:pPr algn="just" defTabSz="685800"/>
            <a:endParaRPr lang="pt-BR" b="0" dirty="0"/>
          </a:p>
          <a:p>
            <a:pPr lvl="1" algn="just"/>
            <a:r>
              <a:rPr lang="pt-BR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Aumentar a competitividade e contribuir para a introdução de startups e empresas de base tecnológica, com faturamento bruto abaixo de R$ 4,8 milhões,  nas cadeias de valor de vários segmentos industriais, selecionados por chamada pública, utilizando mecanismos de subvenção econômica para o desenvolvimento tecnológico, preferencialmente em cooperação com </a:t>
            </a:r>
            <a:r>
              <a:rPr lang="pt-BR" b="1" spc="-1" dirty="0" err="1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ICTs</a:t>
            </a:r>
            <a:r>
              <a:rPr lang="pt-BR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, de soluções inovadoras, de modo a atender demandas do setor público e privado, para prevenção, mitigação, identificação e combate ao </a:t>
            </a:r>
            <a:r>
              <a:rPr lang="pt-BR" b="1" spc="-1" dirty="0" err="1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coronavírus</a:t>
            </a:r>
            <a:r>
              <a:rPr lang="pt-BR" b="1" spc="-1" dirty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e à Covid-19 nas temáticas específicas </a:t>
            </a:r>
            <a:r>
              <a:rPr lang="pt-BR" b="1" spc="-1" dirty="0" smtClean="0">
                <a:solidFill>
                  <a:schemeClr val="bg2">
                    <a:lumMod val="50000"/>
                  </a:schemeClr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definidas no TR:</a:t>
            </a:r>
            <a:endParaRPr lang="pt-BR" b="1" spc="-1" dirty="0">
              <a:solidFill>
                <a:schemeClr val="bg2">
                  <a:lumMod val="50000"/>
                </a:schemeClr>
              </a:solidFill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b="0" dirty="0"/>
              <a:t/>
            </a:r>
            <a:br>
              <a:rPr lang="pt-BR" b="0" dirty="0"/>
            </a:br>
            <a:endParaRPr lang="pt-BR" sz="2400" spc="-1" dirty="0" smtClean="0">
              <a:solidFill>
                <a:schemeClr val="accent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01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09600" y="1457697"/>
            <a:ext cx="1097280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Temas:</a:t>
            </a:r>
            <a:endParaRPr lang="pt-BR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Serviços remotos de saúde voltados à escalabilidade do atendimento em atividades como diagnóstico, tratamento e prevenção;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Controle, monitoramento e previsão da disseminação do vírus utilizando plataformas digitais;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Tecnologias para operação e análise remota de ressonância magnética, tomografia computadorizada e similares;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Robôs colaborativos para auxílio de atividades hospitalares envolvendo pacientes e ambientes contaminados (alimentação, coleta de resíduos, distribuição de medicamentos, recolhimento de enxoval etc.) para aumento da biossegurança sistêmica;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Ferramentas e produtos para redução e prevenção de contágio;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Sistemas de detecção de vírus e medição de carga viral em ambientes e equipamentos;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Apoio a pacientes em confinamento domiciliar ou quarentena hospitalar (atividades remotas, acompanhamento e serviços);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Produtos antivirais ou similares que possam servir como terapia de apoio, ou para diagnóstico e prevenção;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Candidatos terapêuticos, incluindo terapêutica de amplo espectro e melhorias de terapêuticas existentes;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Terapêuticas com potencial para rápido desenvolvimento clínico ou reuso de terapêuticas existentes desenvolvidas para outros patógenos;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Uso de inteligência artificial e de tecnologias digitais para </a:t>
            </a:r>
            <a:r>
              <a:rPr lang="pt-BR" sz="14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georeferenciamento</a:t>
            </a: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de pacientes, aumento de desempenho da gestão do sistema de saúde, públicos e privados e similares;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Novos agentes e produtos químicos para desativação do </a:t>
            </a:r>
            <a:r>
              <a:rPr lang="pt-BR" sz="14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coronavírus</a:t>
            </a: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que ofereçam segurança aos usuários e aos ambientes;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Nanotecnologia, materiais avançados e </a:t>
            </a:r>
            <a:r>
              <a:rPr lang="pt-BR" sz="14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fotônica</a:t>
            </a: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para adição de novas funcionalidades ou características em equipamentos, sistemas e insumos; e</a:t>
            </a:r>
          </a:p>
          <a:p>
            <a:pPr lvl="0">
              <a:buFont typeface="+mj-lt"/>
              <a:buAutoNum type="arabicPeriod"/>
            </a:pPr>
            <a:r>
              <a:rPr lang="pt-BR" sz="1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Novos processos produtivos e tecnologias emergentes para produção de equipamentos, insumos e serviços, alinhados com a Indústria 4.0</a:t>
            </a: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AVALIAÇÃO DE MÉRITO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09600" y="986672"/>
            <a:ext cx="10972800" cy="59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b="1" dirty="0" smtClean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dos Temas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0239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751748"/>
              </p:ext>
            </p:extLst>
          </p:nvPr>
        </p:nvGraphicFramePr>
        <p:xfrm>
          <a:off x="490847" y="1813956"/>
          <a:ext cx="7382494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63097"/>
              </p:ext>
            </p:extLst>
          </p:nvPr>
        </p:nvGraphicFramePr>
        <p:xfrm>
          <a:off x="8585859" y="1861447"/>
          <a:ext cx="2707574" cy="3909960"/>
        </p:xfrm>
        <a:graphic>
          <a:graphicData uri="http://schemas.openxmlformats.org/drawingml/2006/table">
            <a:tbl>
              <a:tblPr/>
              <a:tblGrid>
                <a:gridCol w="968035"/>
                <a:gridCol w="1739539"/>
              </a:tblGrid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6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AVALIAÇÃO DE MÉRITO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96686" y="1054444"/>
            <a:ext cx="10976758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2700" b="1" dirty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Propostas contempladas (53 propostas </a:t>
            </a:r>
            <a:r>
              <a:rPr lang="pt-BR" sz="2700" b="1" dirty="0" smtClean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POR ESTADO)</a:t>
            </a:r>
            <a:endParaRPr lang="pt-BR" sz="2700" b="1" dirty="0">
              <a:solidFill>
                <a:srgbClr val="DD4F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24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 </a:t>
            </a:r>
            <a:r>
              <a:rPr lang="pt-BR" dirty="0" smtClean="0"/>
              <a:t>FINAL – </a:t>
            </a:r>
            <a:r>
              <a:rPr lang="pt-BR" dirty="0"/>
              <a:t>P</a:t>
            </a:r>
            <a:r>
              <a:rPr lang="pt-BR" dirty="0" smtClean="0"/>
              <a:t>ropostas contempladas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19" y="935690"/>
            <a:ext cx="8201130" cy="55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21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 </a:t>
            </a:r>
            <a:r>
              <a:rPr lang="pt-BR" dirty="0" smtClean="0"/>
              <a:t>FINAL - </a:t>
            </a:r>
            <a:r>
              <a:rPr lang="pt-BR" dirty="0"/>
              <a:t>Propostas contempladas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17" y="1054444"/>
            <a:ext cx="7588816" cy="572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4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3310248"/>
            <a:ext cx="10972800" cy="89361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36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pt-BR" sz="36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PROPOSTAS CONTEMPLADAS</a:t>
            </a:r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(EXEMPLOS)</a:t>
            </a:r>
            <a:endParaRPr lang="pt-BR" sz="36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9805"/>
          </a:xfrm>
        </p:spPr>
        <p:txBody>
          <a:bodyPr/>
          <a:lstStyle/>
          <a:p>
            <a:r>
              <a:rPr lang="pt-BR" dirty="0"/>
              <a:t>RESULTADO </a:t>
            </a:r>
            <a:r>
              <a:rPr lang="pt-BR" dirty="0" smtClean="0"/>
              <a:t>FINAL - </a:t>
            </a:r>
            <a:r>
              <a:rPr lang="pt-BR" dirty="0"/>
              <a:t>Propostas contempladas</a:t>
            </a:r>
          </a:p>
        </p:txBody>
      </p:sp>
    </p:spTree>
    <p:extLst>
      <p:ext uri="{BB962C8B-B14F-4D97-AF65-F5344CB8AC3E}">
        <p14:creationId xmlns:p14="http://schemas.microsoft.com/office/powerpoint/2010/main" val="113796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84478" cy="1221652"/>
          </a:xfrm>
        </p:spPr>
        <p:txBody>
          <a:bodyPr>
            <a:no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274639"/>
            <a:ext cx="10972800" cy="77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- Propostas contempladas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5611" y="1054444"/>
            <a:ext cx="11298467" cy="542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Proponente: SIMEX</a:t>
            </a:r>
            <a:r>
              <a:rPr kumimoji="0" lang="pt-BR" sz="2400" b="1" i="0" u="none" strike="noStrike" kern="1200" cap="none" spc="-1" normalizeH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– Sistema de inspeção de móveis </a:t>
            </a:r>
            <a:r>
              <a:rPr kumimoji="0" lang="pt-BR" sz="2400" b="1" i="0" u="none" strike="noStrike" kern="1200" cap="none" spc="-1" normalizeH="0" noProof="0" dirty="0" err="1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Ltda</a:t>
            </a:r>
            <a:endParaRPr lang="pt-BR" sz="2400" spc="-1" dirty="0">
              <a:latin typeface="Tahoma"/>
            </a:endParaRPr>
          </a:p>
          <a:p>
            <a:pPr lvl="0"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Linha Temática: </a:t>
            </a:r>
            <a:r>
              <a:rPr lang="pt-BR" sz="2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Ferramentas e produtos para redução e prevenção de contágio</a:t>
            </a:r>
            <a:endParaRPr lang="pt-BR" sz="2000" spc="-1" dirty="0">
              <a:latin typeface="Tahoma"/>
            </a:endParaRPr>
          </a:p>
          <a:p>
            <a:pPr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8A8C8E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000" b="0" spc="-1" dirty="0">
                <a:latin typeface="Tahoma"/>
              </a:rPr>
              <a:t>SISTEMA DE MONITORAÇÃO E APOIO ROBÓTICO MÓVEL A PACIENTES PARA REDUZIR CONTAMINAÇÃO DE PROFISSIONAIS DA </a:t>
            </a:r>
            <a:r>
              <a:rPr lang="pt-BR" sz="2000" b="0" spc="-1" dirty="0" smtClean="0">
                <a:latin typeface="Tahoma"/>
              </a:rPr>
              <a:t>SAÚDE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.: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0536/20</a:t>
            </a: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R$ 500.000,00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Objetivo: </a:t>
            </a:r>
            <a:r>
              <a:rPr lang="pt-BR" sz="2000" b="0" spc="-1" dirty="0">
                <a:latin typeface="Tahoma"/>
              </a:rPr>
              <a:t>Desenvolver </a:t>
            </a:r>
            <a:r>
              <a:rPr lang="pt-BR" sz="2000" b="0" spc="-1" dirty="0">
                <a:latin typeface="Tahoma"/>
              </a:rPr>
              <a:t>e implantar em curto prazo um sistema de proteção coletiva que diminui a exposição de profissionais de saúde ao contato direto com pacientes de COVID-19, para reduzir a contaminação e afastamento de profissionais da saúde. O sistema usa uma rede de laptops, colocados junto aos leitos de cada paciente, conectados a webcams e instrumentos médicos de baixo custo, com recurso de conferencia com pessoal de saúde, que fica numa central de monitoração tratando remotamente pacientes conscientes de baixa complexidade. O sistema usa um veiculo autônomo, para levar medicamentos, refeições, vestuário e produtos de higiene para os pacientes e esterilizar o ambiente conduzindo luz ultravioleta. O projeto forma um banco de dados de imagens e medidas médicas que submetido a tecnologias da indústria 4.0 (Inteligência Artificial e Big Data) cria conhecimento, de grande valor cientifico, para compreender melhor a pandemia e definir melhores procedimentos para tratar os pacientes.</a:t>
            </a:r>
          </a:p>
        </p:txBody>
      </p:sp>
    </p:spTree>
    <p:extLst>
      <p:ext uri="{BB962C8B-B14F-4D97-AF65-F5344CB8AC3E}">
        <p14:creationId xmlns:p14="http://schemas.microsoft.com/office/powerpoint/2010/main" val="236451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- Propostas contempladas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5609" y="890651"/>
            <a:ext cx="11298467" cy="582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Proponente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Sistemas Robóticos</a:t>
            </a:r>
            <a:r>
              <a:rPr kumimoji="0" lang="pt-BR" sz="2400" b="1" i="0" u="none" strike="noStrike" kern="1200" cap="none" spc="-1" normalizeH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Inteligentes </a:t>
            </a:r>
            <a:r>
              <a:rPr kumimoji="0" lang="pt-BR" sz="2400" b="1" i="0" u="none" strike="noStrike" kern="1200" cap="none" spc="-1" normalizeH="0" noProof="0" dirty="0" err="1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Ltda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685800"/>
            <a:r>
              <a:rPr lang="pt-BR" sz="2400" spc="-1" dirty="0">
                <a:latin typeface="Tahoma"/>
              </a:rPr>
              <a:t>Linha Temática: </a:t>
            </a:r>
            <a:r>
              <a:rPr lang="pt-BR" sz="2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Robôs colaborativos para auxílio de atividades hospitalares envolvendo pacientes e ambientes contaminados (alimentação, coleta de resíduos, distribuição de medicamentos, recolhimento de enxoval etc.) para aumento da biossegurança </a:t>
            </a:r>
            <a:r>
              <a:rPr lang="pt-BR" sz="2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sistêmica.</a:t>
            </a:r>
            <a:endParaRPr lang="pt-BR" sz="2400" spc="-1" dirty="0">
              <a:latin typeface="Tahoma"/>
            </a:endParaRPr>
          </a:p>
          <a:p>
            <a:pPr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8A8C8E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Robios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Health - Um robô autônomo de serviço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hospitalar</a:t>
            </a:r>
          </a:p>
          <a:p>
            <a:pPr algn="l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0670/20</a:t>
            </a: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/>
            </a:endParaRPr>
          </a:p>
          <a:p>
            <a:pPr lvl="0" algn="l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Valor: </a:t>
            </a:r>
            <a:r>
              <a:rPr kumimoji="0" lang="pt-BR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473.548,80</a:t>
            </a:r>
          </a:p>
          <a:p>
            <a:pPr algn="just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1800" b="0" spc="-1" dirty="0">
                <a:latin typeface="Tahoma"/>
              </a:rPr>
              <a:t>O projeto ROBIOS Health tem 3 grandes pilares: - Prevenção da contaminação do COVID-19 - Autoatendimento sem perder a humanização - Automação do transporte </a:t>
            </a:r>
            <a:r>
              <a:rPr lang="pt-BR" sz="1800" b="0" spc="-1" dirty="0" err="1">
                <a:latin typeface="Tahoma"/>
              </a:rPr>
              <a:t>intra-hospitalar</a:t>
            </a:r>
            <a:r>
              <a:rPr lang="pt-BR" sz="1800" b="0" spc="-1" dirty="0">
                <a:latin typeface="Tahoma"/>
              </a:rPr>
              <a:t> ROBIOS Health é um robô físico de serviço hospitalar. Mede 1,25m de altura, tem rosto com expressão, entende e fala o português, tem inteligência artificial para conversar e reconhecer pessoas e sabe se deslocar sozinho. Funcionalidades: -Telemedicina : permite conectar médico com paciente e familiares de forma remota sem risco de contaminação. - Triagem autônoma : Medindo dados como temperatura, </a:t>
            </a:r>
            <a:r>
              <a:rPr lang="pt-BR" sz="1800" b="0" spc="-1" dirty="0" err="1">
                <a:latin typeface="Tahoma"/>
              </a:rPr>
              <a:t>oxîgenio</a:t>
            </a:r>
            <a:r>
              <a:rPr lang="pt-BR" sz="1800" b="0" spc="-1" dirty="0">
                <a:latin typeface="Tahoma"/>
              </a:rPr>
              <a:t>, pressão e frequência cardíaca, e perguntando sobre sintomas, o primeiro atendimento do paciente é feito através do robô para avaliar se há risco do mesmo ter COVID-19. - Transporte </a:t>
            </a:r>
            <a:r>
              <a:rPr lang="pt-BR" sz="1800" b="0" spc="-1" dirty="0" err="1">
                <a:latin typeface="Tahoma"/>
              </a:rPr>
              <a:t>intra-hospitalar</a:t>
            </a:r>
            <a:r>
              <a:rPr lang="pt-BR" sz="1800" b="0" spc="-1" dirty="0">
                <a:latin typeface="Tahoma"/>
              </a:rPr>
              <a:t> : automatiza o transporte de remédios, alimentação, resíduos e enxovais - Monitoramento autônomo : Rondas e detecção de pessoas sem máscara - Informação : dá informações para pacientes, médicos e </a:t>
            </a:r>
            <a:r>
              <a:rPr lang="pt-BR" sz="1800" b="0" spc="-1" dirty="0" smtClean="0">
                <a:latin typeface="Tahoma"/>
              </a:rPr>
              <a:t>enfermeiros.</a:t>
            </a:r>
            <a:endParaRPr lang="pt-BR" sz="1800" b="0" spc="-1" dirty="0">
              <a:latin typeface="Tahoma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31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- Propostas contempladas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5611" y="1054444"/>
            <a:ext cx="11298467" cy="542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Proponente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Nanox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Tecnologia</a:t>
            </a:r>
          </a:p>
          <a:p>
            <a:pPr algn="l" defTabSz="685800"/>
            <a:r>
              <a:rPr lang="pt-BR" sz="2400" spc="-1" dirty="0">
                <a:latin typeface="Tahoma"/>
              </a:rPr>
              <a:t>Linha Temática: </a:t>
            </a:r>
            <a:r>
              <a:rPr lang="pt-B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Produtos antivirais ou similares que possam servir como terapia de apoio, ou para diagnóstico e </a:t>
            </a:r>
            <a:r>
              <a:rPr lang="pt-BR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prevenção</a:t>
            </a:r>
            <a:endParaRPr lang="pt-BR" sz="2400" spc="-1" dirty="0">
              <a:latin typeface="Tahoma"/>
            </a:endParaRPr>
          </a:p>
          <a:p>
            <a:pPr algn="l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8A8C8E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Desenvolvimento de EPIs com tecido antiviral, antibacteriano e antifúngico para contenção de contaminação e contágio por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patógenos</a:t>
            </a:r>
          </a:p>
          <a:p>
            <a:pPr algn="l" defTabSz="685800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Ref.: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0725/20</a:t>
            </a: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685800"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t-BR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436.040,00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t-BR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Desenvolver como objetivo primário a confecção de equipamentos de proteção individual hospitalares tais como jalecos, uniformes de centros cirúrgicos e demais indumentárias médicas têxteis, utilizando tecidos dotados de acabamento especial com propriedades antiviral, bactericida e fungicida utilizando sistema baseado em nanotecnologia, conferindo ao usuário maior proteção e contribuindo assim para um aumento no controle das infecções e maior prevenção na transmissão de microrganismos patógenos, principalmente o SARS-CoV-2. No objetivo secundário, esta proposta de trabalho pretende extrapolar o uso do acabamento de proteção antimicrobiana voltado para área médica a tecidos de moda, utilizados na confecção de roupas comuns, com o objetivo de conter a contaminação e aumentar a prevenção de contágio por SARS-CoV-2 de maneira ampla e geral.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72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- Propostas contempladas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5611" y="1054444"/>
            <a:ext cx="11298467" cy="542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Proponente</a:t>
            </a:r>
            <a:r>
              <a:rPr lang="pt-BR" sz="2400" spc="-1" dirty="0">
                <a:latin typeface="Tahoma"/>
              </a:rPr>
              <a:t>: </a:t>
            </a:r>
            <a:r>
              <a:rPr lang="pt-BR" sz="2400" spc="-1" dirty="0" err="1">
                <a:latin typeface="Tahoma"/>
              </a:rPr>
              <a:t>NanoScoping</a:t>
            </a:r>
            <a:r>
              <a:rPr lang="pt-BR" sz="2400" spc="-1" dirty="0">
                <a:latin typeface="Tahoma"/>
              </a:rPr>
              <a:t> - Soluções em </a:t>
            </a:r>
            <a:r>
              <a:rPr lang="pt-BR" sz="2400" spc="-1" dirty="0" smtClean="0">
                <a:latin typeface="Tahoma"/>
              </a:rPr>
              <a:t>Nanotecnologia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685800"/>
            <a:r>
              <a:rPr lang="pt-BR" sz="2400" spc="-1" dirty="0">
                <a:latin typeface="Tahoma"/>
              </a:rPr>
              <a:t>Linha Temática: </a:t>
            </a:r>
            <a:r>
              <a:rPr lang="pt-B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Nanotecnologia, materiais avançados e </a:t>
            </a:r>
            <a:r>
              <a:rPr lang="pt-BR" sz="24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fotônica</a:t>
            </a:r>
            <a:r>
              <a:rPr lang="pt-B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para adição de novas funcionalidades ou características em equipamentos, sistemas e </a:t>
            </a:r>
            <a:r>
              <a:rPr lang="pt-BR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insumos</a:t>
            </a:r>
            <a:endParaRPr lang="pt-BR" sz="2400" spc="-1" dirty="0">
              <a:latin typeface="Tahoma"/>
            </a:endParaRPr>
          </a:p>
          <a:p>
            <a:pPr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8A8C8E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Antisséptico e desinfetante </a:t>
            </a:r>
            <a:r>
              <a:rPr lang="pt-BR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nanotecnológicos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com ação prolongada para a prevenção da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0609/20</a:t>
            </a: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R$ 239.100,00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t-BR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Comprovar o uso eficaz e seguro de dois produtos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nanotecnológicos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desinfecção, desenvolvidos a partir de ativos naturais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nanoencapsulados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prevenção da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- 19. Os produtos já se encontram desenvolvidos e suas atividades antisséptica e desinfetante já foram comprovadas. A ação dos produtos contra o novo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coronavírus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(SARS-Cov-2) também já foi comprovada. Através da presente proposta pretende-se obter financiamento para finalizar as seguintes etapas necessárias à rápida disponibilização dos produtos no mercado: Avaliar a ação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virucida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produtos antisséptico e desinfetante contra diferentes tipos de vírus. Avaliar a duração da atividade antimicrobiana dos produtos, i.e. duração da proteção oferecida pelos produtos. Avaliar a segurança de uso dos produtos desenvolvidos através de testes clínicos de irritação dérmica. Produzir os produtos antisséptico e desinfetante naturais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nanotecnológicos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larga </a:t>
            </a:r>
            <a:r>
              <a:rPr lang="pt-BR" sz="1800" b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6900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- Propostas contempladas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5611" y="1054444"/>
            <a:ext cx="11298467" cy="556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685800"/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Proponente</a:t>
            </a:r>
            <a:r>
              <a:rPr lang="pt-BR" sz="2400" spc="-1" dirty="0">
                <a:latin typeface="Tahoma"/>
              </a:rPr>
              <a:t>: </a:t>
            </a:r>
            <a:r>
              <a:rPr lang="pt-BR" sz="2400" b="0" spc="-1" dirty="0" err="1">
                <a:latin typeface="Tahoma"/>
              </a:rPr>
              <a:t>Arkmeds</a:t>
            </a:r>
            <a:r>
              <a:rPr lang="pt-BR" sz="2400" b="0" spc="-1" dirty="0">
                <a:latin typeface="Tahoma"/>
              </a:rPr>
              <a:t> Soluções Tecnológicas Ltda</a:t>
            </a:r>
            <a:r>
              <a:rPr lang="pt-BR" sz="2400" b="0" spc="-1" dirty="0" smtClean="0">
                <a:latin typeface="Tahoma"/>
              </a:rPr>
              <a:t>.</a:t>
            </a:r>
            <a:endParaRPr kumimoji="0" lang="pt-BR" sz="2400" b="0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</a:endParaRPr>
          </a:p>
          <a:p>
            <a:pPr algn="l" defTabSz="685800"/>
            <a:r>
              <a:rPr lang="pt-BR" sz="2400" spc="-1" dirty="0">
                <a:latin typeface="Tahoma"/>
              </a:rPr>
              <a:t>Linha Temática: </a:t>
            </a:r>
            <a:r>
              <a:rPr lang="pt-B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Uso de inteligência artificial e de tecnologias digitais para </a:t>
            </a:r>
            <a:r>
              <a:rPr lang="pt-BR" sz="24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georeferenciamento</a:t>
            </a:r>
            <a:r>
              <a:rPr lang="pt-B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de pacientes, aumento de desempenho da gestão do sistema de saúde, públicos e privados e </a:t>
            </a:r>
            <a:r>
              <a:rPr lang="pt-BR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similares</a:t>
            </a:r>
            <a:endParaRPr lang="pt-BR" sz="2400" spc="-1" dirty="0">
              <a:latin typeface="Tahoma"/>
            </a:endParaRPr>
          </a:p>
          <a:p>
            <a:pPr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Projeto:</a:t>
            </a:r>
            <a:r>
              <a:rPr kumimoji="0" lang="pt-BR" sz="2400" b="1" i="0" u="none" strike="noStrike" kern="1200" cap="none" spc="-1" normalizeH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Supervisor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Inteligente de respiração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0635/20</a:t>
            </a: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R$ 468.966,00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Entrega de uma solução de baixo custo e altamente eficiente para monitoramento da respiração do paciente. Junto a alarmes do supervisor é possível direcionar a atenção do corpo clínico e entregar mais segurança ao paciente. A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Arkmeds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desenvolveu um produto chamado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iLuft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que é responsável por fornecer os principais parâmetros do monitoramento de um paciente em tratamento intensivo. A solução completa consiste de um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ventilômetro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, responsável pelos parâmetros de ventilação de um paciente; um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capnógrafo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responsável pelas medidas de ETCO2 que indicam o grau de eficiência da troca gasosa do paciente; e de um monitor de SPO2 responsável por avaliar o grau de oxigenação do sangue do paciente.</a:t>
            </a:r>
          </a:p>
          <a:p>
            <a:pPr algn="l"/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ventilômetro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, os parâmetros medidos são: volume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tidal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, fluxo pico, relação I:E, frequência respiratória,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peep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, pressão de </a:t>
            </a:r>
            <a:r>
              <a:rPr lang="pt-BR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plateu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e complacência estática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6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 defTabSz="685800">
              <a:spcBef>
                <a:spcPct val="0"/>
              </a:spcBef>
              <a:buNone/>
            </a:pPr>
            <a:r>
              <a:rPr lang="pt-BR" sz="6000" b="1" spc="-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ÁREAS TEMÁTICAS ESPECÍFICAS: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35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 smtClean="0">
                <a:solidFill>
                  <a:schemeClr val="accent1"/>
                </a:solidFill>
              </a:rPr>
              <a:t>Serviços </a:t>
            </a:r>
            <a:r>
              <a:rPr lang="pt-BR" sz="3500" dirty="0">
                <a:solidFill>
                  <a:schemeClr val="accent1"/>
                </a:solidFill>
              </a:rPr>
              <a:t>remotos de saúde voltados à escalabilidade do atendimento em atividades como diagnóstico, tratamento e prevenção;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Controle, monitoramento e previsão da disseminação do vírus utilizando plataformas digitais;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Tecnologias para operação e análise remota de ressonância magnética, tomografia computadorizada e similares;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Robôs colaborativos para auxílio de atividades hospitalares envolvendo pacientes e ambientes contaminados (alimentação, coleta de resíduos, distribuição de medicamentos, recolhimento de enxoval etc.) para aumento da biossegurança sistêmica;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Ferramentas e produtos para redução e prevenção de contágio;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Sistemas de detecção de vírus e medição de carga viral em ambientes e equipamentos;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Apoio a pacientes em confinamento domiciliar ou quarentena hospitalar (atividades remotas, acompanhamento e serviços);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Produtos antivirais ou similares que possam servir como terapia de apoio, ou para diagnóstico e prevenção;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Candidatos terapêuticos, incluindo terapêutica de amplo espectro e melhorias de terapêuticas existentes;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Terapêuticas com potencial para rápido desenvolvimento clínico ou reuso de terapêuticas existentes desenvolvidas para outros patógenos;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Uso de inteligência artificial e de tecnologias digitais para georeferenciamento de pacientes, aumento de desempenho da gestão do sistema de saúde, públicos e privados e similares;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Novos agentes e produtos químicos para desativação do </a:t>
            </a:r>
            <a:r>
              <a:rPr lang="pt-BR" sz="3500" dirty="0" err="1">
                <a:solidFill>
                  <a:schemeClr val="accent1"/>
                </a:solidFill>
              </a:rPr>
              <a:t>coronavírus</a:t>
            </a:r>
            <a:r>
              <a:rPr lang="pt-BR" sz="3500" dirty="0">
                <a:solidFill>
                  <a:schemeClr val="accent1"/>
                </a:solidFill>
              </a:rPr>
              <a:t> que ofereçam segurança aos usuários e aos ambientes;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Nanotecnologia, materiais avançados e </a:t>
            </a:r>
            <a:r>
              <a:rPr lang="pt-BR" sz="3500" dirty="0" err="1">
                <a:solidFill>
                  <a:schemeClr val="accent1"/>
                </a:solidFill>
              </a:rPr>
              <a:t>fotônica</a:t>
            </a:r>
            <a:r>
              <a:rPr lang="pt-BR" sz="3500" dirty="0">
                <a:solidFill>
                  <a:schemeClr val="accent1"/>
                </a:solidFill>
              </a:rPr>
              <a:t> para adição de novas funcionalidades ou características em equipamentos, sistemas e insumos; 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3500" dirty="0">
                <a:solidFill>
                  <a:schemeClr val="accent1"/>
                </a:solidFill>
              </a:rPr>
              <a:t>Novos processos produtivos e tecnologias emergentes para produção de equipamentos, insumos e serviços, alinhados com a Indústria 4.0.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09600" y="452148"/>
            <a:ext cx="7851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pt-BR" sz="3200" spc="-1" dirty="0">
                <a:solidFill>
                  <a:schemeClr val="bg2">
                    <a:lumMod val="50000"/>
                  </a:schemeClr>
                </a:solidFill>
                <a:latin typeface="Tahoma"/>
                <a:ea typeface="+mj-ea"/>
                <a:cs typeface="+mj-cs"/>
              </a:rPr>
              <a:t>CHAMADA PÚBLICA STARTUP _ COVID-19</a:t>
            </a:r>
          </a:p>
        </p:txBody>
      </p:sp>
      <p:grpSp>
        <p:nvGrpSpPr>
          <p:cNvPr id="5" name="Agrupar 29"/>
          <p:cNvGrpSpPr/>
          <p:nvPr/>
        </p:nvGrpSpPr>
        <p:grpSpPr>
          <a:xfrm>
            <a:off x="2989" y="13172"/>
            <a:ext cx="191202" cy="1388748"/>
            <a:chOff x="-10659" y="381668"/>
            <a:chExt cx="191202" cy="1002680"/>
          </a:xfrm>
        </p:grpSpPr>
        <p:sp>
          <p:nvSpPr>
            <p:cNvPr id="6" name="Retângulo 5"/>
            <p:cNvSpPr/>
            <p:nvPr/>
          </p:nvSpPr>
          <p:spPr>
            <a:xfrm>
              <a:off x="-10659" y="381669"/>
              <a:ext cx="191202" cy="1002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34824" y="381668"/>
              <a:ext cx="45719" cy="10026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58140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- Propostas contempladas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5611" y="1054444"/>
            <a:ext cx="11298467" cy="542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Proponente</a:t>
            </a:r>
            <a:r>
              <a:rPr lang="pt-BR" sz="2400" spc="-1" dirty="0">
                <a:latin typeface="Tahoma"/>
              </a:rPr>
              <a:t>: </a:t>
            </a:r>
            <a:r>
              <a:rPr lang="pt-BR" sz="2400" spc="-1" dirty="0" err="1">
                <a:latin typeface="Tahoma"/>
              </a:rPr>
              <a:t>Neoprospecta</a:t>
            </a:r>
            <a:r>
              <a:rPr lang="pt-BR" sz="2400" spc="-1" dirty="0">
                <a:latin typeface="Tahoma"/>
              </a:rPr>
              <a:t> pesquisa e consultoria </a:t>
            </a:r>
            <a:r>
              <a:rPr lang="pt-BR" sz="2400" spc="-1" dirty="0" smtClean="0">
                <a:latin typeface="Tahoma"/>
              </a:rPr>
              <a:t>S.A</a:t>
            </a:r>
          </a:p>
          <a:p>
            <a:pPr lvl="0" algn="l" defTabSz="685800"/>
            <a:r>
              <a:rPr lang="pt-BR" sz="2400" spc="-1" dirty="0" smtClean="0">
                <a:latin typeface="Tahoma"/>
              </a:rPr>
              <a:t>Linha Temática: </a:t>
            </a:r>
            <a:r>
              <a:rPr lang="pt-B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Sistemas de detecção de vírus e medição de carga viral em ambientes e </a:t>
            </a:r>
            <a:r>
              <a:rPr lang="pt-BR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equipamentos</a:t>
            </a:r>
            <a:endParaRPr lang="pt-BR" sz="2400" spc="-1" dirty="0">
              <a:latin typeface="Tahoma"/>
            </a:endParaRPr>
          </a:p>
          <a:p>
            <a:pPr algn="l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8A8C8E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spc="-1" dirty="0" err="1">
                <a:latin typeface="Tahoma"/>
              </a:rPr>
              <a:t>SarScreener</a:t>
            </a:r>
            <a:r>
              <a:rPr lang="pt-BR" sz="2400" b="0" spc="-1" dirty="0">
                <a:latin typeface="Tahoma"/>
              </a:rPr>
              <a:t> - Plataforma de varredura para detecção e quantificação de Sars-Cov-2 e outros 40 tipos virais em amostras </a:t>
            </a:r>
            <a:r>
              <a:rPr lang="pt-BR" sz="2400" b="0" spc="-1" dirty="0" smtClean="0">
                <a:latin typeface="Tahoma"/>
              </a:rPr>
              <a:t>ambientais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.: </a:t>
            </a:r>
            <a:r>
              <a:rPr lang="pt-BR" sz="2400" b="0" spc="-1" dirty="0" smtClean="0">
                <a:latin typeface="Tahoma"/>
              </a:rPr>
              <a:t>0664/20</a:t>
            </a: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Valor: </a:t>
            </a:r>
            <a:r>
              <a:rPr lang="pt-BR" sz="2400" b="0" spc="-1" dirty="0">
                <a:latin typeface="Tahoma"/>
              </a:rPr>
              <a:t>R</a:t>
            </a:r>
            <a:r>
              <a:rPr lang="pt-BR" sz="2400" b="0" spc="-1" dirty="0" smtClean="0">
                <a:latin typeface="Tahoma"/>
              </a:rPr>
              <a:t>$ 500.000,00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de painel multiplex e kits diagnósticos para detecção de SARS-CoV-2 e outros vírus patógenos por meio de tecnologias sofisticadas como Next-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(NGS) e m-RT-LAMP (Multiplex - Reverse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Transcriptase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Loop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mediated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isothermal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amplification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aliadas à bioinformática. A solução envolverá o desenvolvimento de protocolos de ensaio, kits de reagentes e banco de dados de genomas virais para detecção de vírus presentes em superfícies hospitalares e industriais, alimentos e água. Os produtos destinam-se à detecção de SARS-CoV-2 e demais vírus e ao monitoramento de seus processos evolutivos de forma menos onerosa, rápida e a baixo custo, mediante oferta de tecnologia para detecção viral, com processamento realizado pela empresa e resultados disponibilizados online e oferta de kits de reagentes para as etapas detecção viral (da extração do material genético à identificação) para integração ao sequenciamento Oxford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Nanopore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outra ferramenta de </a:t>
            </a:r>
            <a:r>
              <a:rPr lang="pt-BR" sz="1800" b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sequenciamento.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0637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- Propostas contempladas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5611" y="1054444"/>
            <a:ext cx="11298467" cy="5421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Proponente</a:t>
            </a:r>
            <a:r>
              <a:rPr lang="pt-BR" sz="2400" spc="-1" dirty="0">
                <a:latin typeface="Tahoma"/>
              </a:rPr>
              <a:t>: </a:t>
            </a:r>
            <a:r>
              <a:rPr lang="pt-BR" sz="2400" spc="-1" dirty="0" err="1">
                <a:latin typeface="Tahoma"/>
              </a:rPr>
              <a:t>Scienco</a:t>
            </a:r>
            <a:r>
              <a:rPr lang="pt-BR" sz="2400" spc="-1" dirty="0">
                <a:latin typeface="Tahoma"/>
              </a:rPr>
              <a:t> </a:t>
            </a:r>
            <a:r>
              <a:rPr lang="pt-BR" sz="2400" spc="-1" dirty="0" err="1">
                <a:latin typeface="Tahoma"/>
              </a:rPr>
              <a:t>Biotech</a:t>
            </a:r>
            <a:r>
              <a:rPr lang="pt-BR" sz="2400" spc="-1" dirty="0">
                <a:latin typeface="Tahoma"/>
              </a:rPr>
              <a:t> </a:t>
            </a:r>
            <a:r>
              <a:rPr lang="pt-BR" sz="2400" spc="-1" dirty="0" err="1" smtClean="0">
                <a:latin typeface="Tahoma"/>
              </a:rPr>
              <a:t>Ltda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defTabSz="685800"/>
            <a:r>
              <a:rPr lang="pt-BR" sz="2400" spc="-1" dirty="0">
                <a:latin typeface="Tahoma"/>
              </a:rPr>
              <a:t>Linha Temática: 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Novos processos produtivos e tecnologias emergentes para produção de equipamentos, insumos e serviços, alinhados com a Indústria </a:t>
            </a:r>
            <a:r>
              <a:rPr lang="pt-BR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4.0</a:t>
            </a:r>
            <a:endParaRPr lang="pt-BR" sz="2400" spc="-1" dirty="0">
              <a:latin typeface="Tahoma"/>
            </a:endParaRPr>
          </a:p>
          <a:p>
            <a:pPr lvl="0"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8A8C8E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4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spc="-1" dirty="0">
                <a:latin typeface="Tahoma"/>
              </a:rPr>
              <a:t>Aumento de escala produtiva e diversificação de portfólio na cadeia de insumos para indústria de </a:t>
            </a:r>
            <a:r>
              <a:rPr lang="pt-BR" sz="2400" b="0" spc="-1" dirty="0" err="1">
                <a:latin typeface="Tahoma"/>
              </a:rPr>
              <a:t>imunodiagnóstico</a:t>
            </a:r>
            <a:r>
              <a:rPr lang="pt-BR" sz="2400" b="0" spc="-1" dirty="0">
                <a:latin typeface="Tahoma"/>
              </a:rPr>
              <a:t> in vitro </a:t>
            </a:r>
            <a:r>
              <a:rPr lang="pt-BR" sz="2400" b="0" spc="-1" dirty="0" smtClean="0">
                <a:latin typeface="Tahoma"/>
              </a:rPr>
              <a:t>nacional.</a:t>
            </a:r>
            <a:endParaRPr lang="pt-BR" sz="2400" b="0" spc="-1" dirty="0">
              <a:latin typeface="Tahom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.: </a:t>
            </a:r>
            <a:r>
              <a:rPr kumimoji="0" lang="pt-BR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0545/20</a:t>
            </a:r>
            <a:endParaRPr kumimoji="0" lang="pt-BR" sz="2400" b="0" i="0" u="none" strike="noStrike" kern="1200" cap="none" spc="-1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2400" b="0" spc="-1" dirty="0">
                <a:latin typeface="Tahoma"/>
              </a:rPr>
              <a:t>R$ </a:t>
            </a:r>
            <a:r>
              <a:rPr lang="pt-BR" sz="2400" b="0" spc="-1" dirty="0" smtClean="0">
                <a:latin typeface="Tahoma"/>
              </a:rPr>
              <a:t>465.000,04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Objetivo: </a:t>
            </a:r>
            <a:r>
              <a:rPr lang="pt-BR" sz="1800" b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objetivo deste projeto é o aumento da escala produtiva e a diversificação de portfólio de insumos para a cadeia produtiva de testes diagnóstico do tipo ELISA em cenário nacional, com foco no diagnóstico de COVID-19 e no fortalecimento da indústria brasileira de diagnóstico. De forma específica, pode-se destacar os seguintes objetivos: • Aumento da escala produtiva do reagente TMB em formulação pronta para uso, para aplicações em kits de análise por ELISA; • Aumento da escala produtiva da proteína </a:t>
            </a:r>
            <a:r>
              <a:rPr lang="pt-BR" sz="1800" b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estreptavidina</a:t>
            </a:r>
            <a:r>
              <a:rPr lang="pt-BR" sz="18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fabricação de kits de ELISA; • Diversificação do portfólio da empresa com o desenvolvimento de novas formulações de TMB, com foco em diferentes cinéticas de sinalização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869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pt-BR" dirty="0" smtClean="0"/>
              <a:t>RESULTADO FINAL - Propostas contempladas</a:t>
            </a:r>
            <a:endParaRPr lang="pt-BR" dirty="0"/>
          </a:p>
        </p:txBody>
      </p:sp>
      <p:sp>
        <p:nvSpPr>
          <p:cNvPr id="5" name="Título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 defTabSz="685800"/>
            <a:r>
              <a:rPr lang="pt-BR" sz="2400" spc="-1" dirty="0">
                <a:latin typeface="Tahoma"/>
              </a:rPr>
              <a:t>Proponente</a:t>
            </a:r>
            <a:r>
              <a:rPr lang="pt-BR" sz="2400" spc="-1" dirty="0" smtClean="0">
                <a:latin typeface="Tahoma"/>
              </a:rPr>
              <a:t>: </a:t>
            </a:r>
            <a:r>
              <a:rPr lang="pt-BR" sz="2400" spc="-1" dirty="0" err="1" smtClean="0">
                <a:latin typeface="Tahoma"/>
              </a:rPr>
              <a:t>Eagle</a:t>
            </a:r>
            <a:r>
              <a:rPr lang="pt-BR" sz="2400" spc="-1" dirty="0" smtClean="0">
                <a:latin typeface="Tahoma"/>
              </a:rPr>
              <a:t> </a:t>
            </a:r>
            <a:r>
              <a:rPr lang="pt-BR" sz="2400" spc="-1" dirty="0">
                <a:latin typeface="Tahoma"/>
              </a:rPr>
              <a:t>Tecnologia e Design Ltda. </a:t>
            </a:r>
            <a:r>
              <a:rPr lang="pt-BR" sz="2400" spc="-1" dirty="0" smtClean="0">
                <a:latin typeface="Tahoma"/>
              </a:rPr>
              <a:t>ME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685800"/>
            <a:r>
              <a:rPr lang="pt-BR" sz="2400" spc="-1" dirty="0">
                <a:latin typeface="Tahoma"/>
              </a:rPr>
              <a:t>Linha Temática: </a:t>
            </a:r>
            <a:r>
              <a:rPr lang="pt-B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Serviços remotos de saúde voltados à </a:t>
            </a:r>
            <a:r>
              <a:rPr lang="pt-BR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escalabilidade do </a:t>
            </a:r>
            <a:r>
              <a:rPr lang="pt-BR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atendimento em atividades como diagnóstico, tratamento e </a:t>
            </a:r>
            <a:r>
              <a:rPr lang="pt-BR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prevenção</a:t>
            </a:r>
            <a:endParaRPr lang="pt-BR" sz="2400" spc="-1" dirty="0">
              <a:latin typeface="Tahoma"/>
            </a:endParaRPr>
          </a:p>
          <a:p>
            <a:pPr algn="l" defTabSz="685800"/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Projeto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8A8C8E">
                    <a:lumMod val="50000"/>
                  </a:srgbClr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pt-BR" sz="2400" b="0" spc="-1" dirty="0" err="1">
                <a:latin typeface="Tahoma"/>
              </a:rPr>
              <a:t>Eagle</a:t>
            </a:r>
            <a:r>
              <a:rPr lang="pt-BR" sz="2400" b="0" spc="-1" dirty="0">
                <a:latin typeface="Tahoma"/>
              </a:rPr>
              <a:t> </a:t>
            </a:r>
            <a:r>
              <a:rPr lang="pt-BR" sz="2400" b="0" spc="-1" dirty="0" err="1" smtClean="0">
                <a:latin typeface="Tahoma"/>
              </a:rPr>
              <a:t>Care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.: </a:t>
            </a:r>
            <a:r>
              <a:rPr kumimoji="0" lang="pt-BR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0556/20</a:t>
            </a:r>
            <a:endParaRPr kumimoji="0" lang="pt-BR" sz="2400" b="1" i="0" u="none" strike="noStrike" kern="1200" cap="none" spc="-1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685800">
              <a:defRPr/>
            </a:pPr>
            <a:r>
              <a:rPr kumimoji="0" lang="pt-BR" sz="2400" b="1" i="0" u="none" strike="noStrike" kern="1200" cap="none" spc="-1" normalizeH="0" baseline="0" noProof="0" dirty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pt-BR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spc="-1" dirty="0">
                <a:latin typeface="Tahoma"/>
              </a:rPr>
              <a:t>R$ 469.920,00 </a:t>
            </a:r>
            <a:endParaRPr kumimoji="0" lang="pt-BR" sz="2400" b="1" i="0" u="none" strike="noStrike" kern="1200" cap="none" spc="-1" normalizeH="0" baseline="0" noProof="0" dirty="0" smtClean="0">
              <a:ln>
                <a:noFill/>
              </a:ln>
              <a:solidFill>
                <a:srgbClr val="DD4F05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defTabSz="685800">
              <a:defRPr/>
            </a:pP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kumimoji="0" lang="pt-BR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DD4F05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Aperfeiçoar e melhorar a usabilidade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aplicativo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Eagle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agregando novas funcionalidades ao sistema para aumentar a capacidade de atendimento dos Municípios no combate a pandemia do COVID-19. Entre as novas funcionalidades destacam-se: - Triagem Avançada para COVID-19 (Chat/Atendimento on-line) - Prontuário Eletrônico com Controle de Medicação - Monitoramento remoto do tratamento de pacientes com COVID 19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8A8C8E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44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1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/>
          <p:cNvGrpSpPr/>
          <p:nvPr/>
        </p:nvGrpSpPr>
        <p:grpSpPr>
          <a:xfrm>
            <a:off x="2989" y="13172"/>
            <a:ext cx="191202" cy="1388748"/>
            <a:chOff x="-10659" y="381668"/>
            <a:chExt cx="191202" cy="1002680"/>
          </a:xfrm>
        </p:grpSpPr>
        <p:sp>
          <p:nvSpPr>
            <p:cNvPr id="31" name="Retângulo 30"/>
            <p:cNvSpPr/>
            <p:nvPr/>
          </p:nvSpPr>
          <p:spPr>
            <a:xfrm>
              <a:off x="-10659" y="381669"/>
              <a:ext cx="191202" cy="1002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34824" y="381668"/>
              <a:ext cx="45719" cy="10026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Título 1"/>
          <p:cNvSpPr txBox="1">
            <a:spLocks/>
          </p:cNvSpPr>
          <p:nvPr/>
        </p:nvSpPr>
        <p:spPr>
          <a:xfrm>
            <a:off x="1308100" y="1929880"/>
            <a:ext cx="9302111" cy="3810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685800"/>
            <a:endParaRPr lang="pt-BR" sz="2400" spc="-1" dirty="0" smtClean="0">
              <a:latin typeface="Tahoma"/>
            </a:endParaRPr>
          </a:p>
          <a:p>
            <a:pPr algn="l" defTabSz="685800"/>
            <a:r>
              <a:rPr lang="pt-BR" sz="2400" spc="-1" dirty="0" smtClean="0">
                <a:latin typeface="Tahoma"/>
              </a:rPr>
              <a:t>Valor </a:t>
            </a:r>
            <a:r>
              <a:rPr lang="pt-BR" sz="2400" spc="-1" dirty="0">
                <a:latin typeface="Tahoma"/>
              </a:rPr>
              <a:t>TR:</a:t>
            </a:r>
            <a:r>
              <a:rPr lang="pt-BR" sz="2400" spc="-1" dirty="0" smtClean="0">
                <a:solidFill>
                  <a:schemeClr val="bg2">
                    <a:lumMod val="50000"/>
                  </a:schemeClr>
                </a:solidFill>
                <a:latin typeface="Tahoma"/>
              </a:rPr>
              <a:t> </a:t>
            </a:r>
            <a:r>
              <a:rPr lang="pt-BR" sz="2400" spc="-1" dirty="0" smtClean="0">
                <a:solidFill>
                  <a:schemeClr val="accent1"/>
                </a:solidFill>
                <a:latin typeface="Tahoma"/>
              </a:rPr>
              <a:t>R</a:t>
            </a:r>
            <a:r>
              <a:rPr lang="pt-BR" sz="2400" spc="-1" dirty="0">
                <a:solidFill>
                  <a:schemeClr val="accent1"/>
                </a:solidFill>
                <a:latin typeface="Tahoma"/>
              </a:rPr>
              <a:t>$ </a:t>
            </a:r>
            <a:r>
              <a:rPr lang="pt-BR" sz="2400" spc="-1" dirty="0" smtClean="0">
                <a:solidFill>
                  <a:schemeClr val="accent1"/>
                </a:solidFill>
                <a:latin typeface="Tahoma"/>
              </a:rPr>
              <a:t>15.000.000,00 (inicialmente)</a:t>
            </a:r>
            <a:endParaRPr lang="pt-BR" sz="2400" spc="-1" dirty="0">
              <a:solidFill>
                <a:schemeClr val="accent1"/>
              </a:solidFill>
              <a:latin typeface="Tahoma"/>
            </a:endParaRPr>
          </a:p>
          <a:p>
            <a:pPr algn="l" defTabSz="685800"/>
            <a:r>
              <a:rPr lang="pt-BR" sz="2400" spc="-1" dirty="0" smtClean="0">
                <a:solidFill>
                  <a:schemeClr val="accent1"/>
                </a:solidFill>
                <a:latin typeface="Tahoma"/>
              </a:rPr>
              <a:t>		 R</a:t>
            </a:r>
            <a:r>
              <a:rPr lang="pt-BR" sz="2400" spc="-1" dirty="0" smtClean="0">
                <a:solidFill>
                  <a:schemeClr val="accent1"/>
                </a:solidFill>
                <a:latin typeface="Tahoma"/>
              </a:rPr>
              <a:t>$ </a:t>
            </a:r>
            <a:r>
              <a:rPr lang="pt-BR" sz="2400" spc="-1" dirty="0">
                <a:solidFill>
                  <a:schemeClr val="accent1"/>
                </a:solidFill>
                <a:latin typeface="Tahoma"/>
              </a:rPr>
              <a:t>22.000.000,00 </a:t>
            </a:r>
            <a:r>
              <a:rPr lang="pt-BR" sz="1800" spc="-1" dirty="0">
                <a:solidFill>
                  <a:schemeClr val="accent1"/>
                </a:solidFill>
                <a:latin typeface="Tahoma"/>
              </a:rPr>
              <a:t>(após aporte de recursos adicionais)</a:t>
            </a:r>
            <a:endParaRPr lang="pt-BR" sz="1800" spc="-1" dirty="0">
              <a:solidFill>
                <a:schemeClr val="accent1"/>
              </a:solidFill>
              <a:latin typeface="Tahoma"/>
            </a:endParaRPr>
          </a:p>
          <a:p>
            <a:pPr algn="l" defTabSz="685800"/>
            <a:r>
              <a:rPr lang="pt-BR" sz="2400" spc="-1" dirty="0">
                <a:latin typeface="Tahoma"/>
              </a:rPr>
              <a:t>Valor dos projetos:</a:t>
            </a:r>
          </a:p>
          <a:p>
            <a:pPr algn="l" defTabSz="685800"/>
            <a:r>
              <a:rPr lang="pt-BR" sz="2400" spc="-1" dirty="0">
                <a:latin typeface="Tahoma"/>
              </a:rPr>
              <a:t> </a:t>
            </a:r>
          </a:p>
          <a:p>
            <a:pPr algn="l" defTabSz="685800"/>
            <a:r>
              <a:rPr lang="pt-BR" sz="2400" spc="-1" dirty="0">
                <a:latin typeface="Tahoma"/>
              </a:rPr>
              <a:t>Mínimo: </a:t>
            </a:r>
            <a:r>
              <a:rPr lang="pt-BR" sz="2400" spc="-1" dirty="0">
                <a:solidFill>
                  <a:schemeClr val="accent1"/>
                </a:solidFill>
                <a:latin typeface="Tahoma"/>
              </a:rPr>
              <a:t>R$ </a:t>
            </a:r>
            <a:r>
              <a:rPr lang="pt-BR" sz="2400" spc="-1" dirty="0" smtClean="0">
                <a:solidFill>
                  <a:schemeClr val="accent1"/>
                </a:solidFill>
                <a:latin typeface="Tahoma"/>
              </a:rPr>
              <a:t>100.000,00</a:t>
            </a:r>
            <a:endParaRPr lang="pt-BR" sz="2400" spc="-1" dirty="0">
              <a:solidFill>
                <a:schemeClr val="accent1"/>
              </a:solidFill>
              <a:latin typeface="Tahoma"/>
            </a:endParaRPr>
          </a:p>
          <a:p>
            <a:pPr algn="l" defTabSz="685800"/>
            <a:r>
              <a:rPr lang="pt-BR" sz="2400" spc="-1" dirty="0">
                <a:solidFill>
                  <a:schemeClr val="accent1"/>
                </a:solidFill>
                <a:latin typeface="Tahoma"/>
              </a:rPr>
              <a:t>Máximo: R$ 5</a:t>
            </a:r>
            <a:r>
              <a:rPr lang="pt-BR" sz="2400" spc="-1" dirty="0" smtClean="0">
                <a:solidFill>
                  <a:schemeClr val="accent1"/>
                </a:solidFill>
                <a:latin typeface="Tahoma"/>
              </a:rPr>
              <a:t>00.000,00</a:t>
            </a:r>
            <a:endParaRPr lang="pt-BR" sz="2400" spc="-1" dirty="0">
              <a:solidFill>
                <a:schemeClr val="accent1"/>
              </a:solidFill>
              <a:latin typeface="Tahoma"/>
            </a:endParaRPr>
          </a:p>
          <a:p>
            <a:pPr algn="l" defTabSz="685800"/>
            <a:endParaRPr lang="pt-BR" sz="2400" spc="-1" dirty="0">
              <a:solidFill>
                <a:schemeClr val="tx1"/>
              </a:solidFill>
              <a:latin typeface="Tahoma"/>
            </a:endParaRPr>
          </a:p>
          <a:p>
            <a:pPr algn="l" defTabSz="685800"/>
            <a:r>
              <a:rPr lang="pt-BR" sz="2400" spc="-1" dirty="0" smtClean="0">
                <a:latin typeface="Tahoma"/>
              </a:rPr>
              <a:t>Prazo </a:t>
            </a:r>
            <a:r>
              <a:rPr lang="pt-BR" sz="2400" spc="-1" dirty="0">
                <a:latin typeface="Tahoma"/>
              </a:rPr>
              <a:t>de Execução Técnica esperado: </a:t>
            </a:r>
            <a:r>
              <a:rPr lang="pt-BR" sz="2400" spc="-1" dirty="0" smtClean="0">
                <a:solidFill>
                  <a:schemeClr val="accent1"/>
                </a:solidFill>
                <a:latin typeface="Tahoma"/>
              </a:rPr>
              <a:t>12 meses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2532123"/>
            <a:ext cx="514350" cy="4953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3" y="3270558"/>
            <a:ext cx="504825" cy="4286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63" y="5021888"/>
            <a:ext cx="552450" cy="4857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482687" y="3835021"/>
            <a:ext cx="3330053" cy="210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17307" y="345629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3494" y="452148"/>
            <a:ext cx="7851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pt-BR" sz="3200" spc="-1" dirty="0">
                <a:solidFill>
                  <a:schemeClr val="bg2">
                    <a:lumMod val="50000"/>
                  </a:schemeClr>
                </a:solidFill>
                <a:latin typeface="Tahoma"/>
                <a:ea typeface="+mj-ea"/>
                <a:cs typeface="+mj-cs"/>
              </a:rPr>
              <a:t>CHAMADA PÚBLICA STARTUP _ COVID-19</a:t>
            </a:r>
          </a:p>
        </p:txBody>
      </p:sp>
    </p:spTree>
    <p:extLst>
      <p:ext uri="{BB962C8B-B14F-4D97-AF65-F5344CB8AC3E}">
        <p14:creationId xmlns:p14="http://schemas.microsoft.com/office/powerpoint/2010/main" val="34734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/>
          <p:cNvGrpSpPr/>
          <p:nvPr/>
        </p:nvGrpSpPr>
        <p:grpSpPr>
          <a:xfrm>
            <a:off x="2989" y="13172"/>
            <a:ext cx="191202" cy="1388748"/>
            <a:chOff x="-10659" y="381668"/>
            <a:chExt cx="191202" cy="1002680"/>
          </a:xfrm>
        </p:grpSpPr>
        <p:sp>
          <p:nvSpPr>
            <p:cNvPr id="31" name="Retângulo 30"/>
            <p:cNvSpPr/>
            <p:nvPr/>
          </p:nvSpPr>
          <p:spPr>
            <a:xfrm>
              <a:off x="-10659" y="381669"/>
              <a:ext cx="191202" cy="1002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34824" y="381668"/>
              <a:ext cx="45719" cy="10026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6" name="Título 1"/>
          <p:cNvSpPr txBox="1">
            <a:spLocks/>
          </p:cNvSpPr>
          <p:nvPr/>
        </p:nvSpPr>
        <p:spPr>
          <a:xfrm>
            <a:off x="1389742" y="1983412"/>
            <a:ext cx="9288463" cy="4456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685800"/>
            <a:r>
              <a:rPr lang="pt-BR" sz="2400" spc="-1" dirty="0" smtClean="0">
                <a:latin typeface="Tahoma"/>
              </a:rPr>
              <a:t>PARTÍCIPES:</a:t>
            </a:r>
          </a:p>
          <a:p>
            <a:pPr algn="l" defTabSz="685800"/>
            <a:endParaRPr lang="pt-BR" sz="2400" spc="-1" dirty="0">
              <a:latin typeface="Tahoma"/>
            </a:endParaRPr>
          </a:p>
          <a:p>
            <a:pPr algn="l" defTabSz="685800"/>
            <a:r>
              <a:rPr lang="pt-BR" sz="2400" spc="-1" dirty="0" smtClean="0">
                <a:latin typeface="Tahoma"/>
              </a:rPr>
              <a:t>Proponente: </a:t>
            </a:r>
            <a:r>
              <a:rPr lang="pt-BR" sz="2400" b="0" dirty="0" smtClean="0"/>
              <a:t>startup</a:t>
            </a:r>
            <a:r>
              <a:rPr lang="pt-BR" sz="2400" b="0" dirty="0"/>
              <a:t> </a:t>
            </a:r>
            <a:r>
              <a:rPr lang="pt-BR" sz="2400" b="0" dirty="0" smtClean="0"/>
              <a:t>ou </a:t>
            </a:r>
            <a:r>
              <a:rPr lang="pt-BR" sz="2400" b="0" dirty="0"/>
              <a:t>empresas de base tecnológica, com faturamento bruto abaixo de R$ 4,8 milhões</a:t>
            </a:r>
            <a:endParaRPr lang="pt-BR" sz="2400" spc="-1" dirty="0" smtClean="0">
              <a:solidFill>
                <a:schemeClr val="bg2">
                  <a:lumMod val="50000"/>
                </a:schemeClr>
              </a:solidFill>
              <a:latin typeface="Tahoma"/>
            </a:endParaRPr>
          </a:p>
          <a:p>
            <a:pPr algn="l" defTabSz="685800"/>
            <a:endParaRPr lang="pt-BR" sz="2400" spc="-1" dirty="0" smtClean="0">
              <a:solidFill>
                <a:schemeClr val="bg2">
                  <a:lumMod val="50000"/>
                </a:schemeClr>
              </a:solidFill>
              <a:latin typeface="Tahoma"/>
            </a:endParaRPr>
          </a:p>
          <a:p>
            <a:pPr algn="l" defTabSz="685800"/>
            <a:r>
              <a:rPr lang="pt-BR" sz="2400" spc="-1" dirty="0" smtClean="0">
                <a:latin typeface="Tahoma"/>
              </a:rPr>
              <a:t>Executor: </a:t>
            </a:r>
            <a:r>
              <a:rPr lang="pt-BR" sz="2400" b="0" dirty="0" smtClean="0"/>
              <a:t>startup</a:t>
            </a:r>
            <a:r>
              <a:rPr lang="pt-BR" sz="2400" b="0" dirty="0"/>
              <a:t> </a:t>
            </a:r>
            <a:r>
              <a:rPr lang="pt-BR" sz="2400" b="0" dirty="0" smtClean="0"/>
              <a:t>ou </a:t>
            </a:r>
            <a:r>
              <a:rPr lang="pt-BR" sz="2400" b="0" dirty="0"/>
              <a:t>empresas de base tecnológica, com faturamento bruto abaixo de R$ 4,8 </a:t>
            </a:r>
            <a:r>
              <a:rPr lang="pt-BR" sz="2400" b="0" dirty="0" smtClean="0"/>
              <a:t>milhões</a:t>
            </a:r>
          </a:p>
          <a:p>
            <a:pPr algn="l" defTabSz="685800"/>
            <a:r>
              <a:rPr lang="pt-BR" sz="2400" spc="-1" dirty="0" smtClean="0">
                <a:solidFill>
                  <a:schemeClr val="bg2">
                    <a:lumMod val="50000"/>
                  </a:schemeClr>
                </a:solidFill>
                <a:latin typeface="Tahoma"/>
              </a:rPr>
              <a:t/>
            </a:r>
            <a:br>
              <a:rPr lang="pt-BR" sz="2400" spc="-1" dirty="0" smtClean="0">
                <a:solidFill>
                  <a:schemeClr val="bg2">
                    <a:lumMod val="50000"/>
                  </a:schemeClr>
                </a:solidFill>
                <a:latin typeface="Tahoma"/>
              </a:rPr>
            </a:br>
            <a:r>
              <a:rPr lang="pt-BR" sz="2400" dirty="0"/>
              <a:t>P</a:t>
            </a:r>
            <a:r>
              <a:rPr lang="pt-BR" sz="2400" dirty="0" smtClean="0"/>
              <a:t>referência </a:t>
            </a:r>
            <a:r>
              <a:rPr lang="pt-BR" sz="2400" dirty="0" smtClean="0"/>
              <a:t>a </a:t>
            </a:r>
            <a:r>
              <a:rPr lang="pt-BR" sz="2400" dirty="0"/>
              <a:t>projetos que tiverem associação com Instituição Científica, Tecnológica e de Inovação (ICT</a:t>
            </a:r>
            <a:r>
              <a:rPr lang="pt-BR" sz="2400" dirty="0" smtClean="0"/>
              <a:t>).</a:t>
            </a:r>
            <a:endParaRPr lang="pt-BR" sz="2400" spc="-1" dirty="0" smtClean="0">
              <a:latin typeface="Tahom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58" y="3384032"/>
            <a:ext cx="552450" cy="5143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96" y="2295843"/>
            <a:ext cx="485775" cy="5429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1" y="4211637"/>
            <a:ext cx="552450" cy="514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46" y="5261169"/>
            <a:ext cx="542925" cy="42862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09600" y="452148"/>
            <a:ext cx="7851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pt-BR" sz="3200" spc="-1" dirty="0">
                <a:solidFill>
                  <a:schemeClr val="bg2">
                    <a:lumMod val="50000"/>
                  </a:schemeClr>
                </a:solidFill>
                <a:latin typeface="Tahoma"/>
                <a:ea typeface="+mj-ea"/>
                <a:cs typeface="+mj-cs"/>
              </a:rPr>
              <a:t>CHAMADA PÚBLICA STARTUP _ COVID-19</a:t>
            </a:r>
          </a:p>
        </p:txBody>
      </p:sp>
    </p:spTree>
    <p:extLst>
      <p:ext uri="{BB962C8B-B14F-4D97-AF65-F5344CB8AC3E}">
        <p14:creationId xmlns:p14="http://schemas.microsoft.com/office/powerpoint/2010/main" val="18352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/>
          <p:cNvGrpSpPr/>
          <p:nvPr/>
        </p:nvGrpSpPr>
        <p:grpSpPr>
          <a:xfrm>
            <a:off x="2989" y="13172"/>
            <a:ext cx="191202" cy="1388748"/>
            <a:chOff x="-10659" y="381668"/>
            <a:chExt cx="191202" cy="1002680"/>
          </a:xfrm>
        </p:grpSpPr>
        <p:sp>
          <p:nvSpPr>
            <p:cNvPr id="31" name="Retângulo 30"/>
            <p:cNvSpPr/>
            <p:nvPr/>
          </p:nvSpPr>
          <p:spPr>
            <a:xfrm>
              <a:off x="-10659" y="381669"/>
              <a:ext cx="191202" cy="1002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134824" y="381668"/>
              <a:ext cx="45719" cy="100267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Parallelogram 1"/>
          <p:cNvSpPr/>
          <p:nvPr/>
        </p:nvSpPr>
        <p:spPr>
          <a:xfrm>
            <a:off x="68564" y="3375453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03/06/2020</a:t>
            </a:r>
            <a:endPara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arallelogram 2"/>
          <p:cNvSpPr/>
          <p:nvPr/>
        </p:nvSpPr>
        <p:spPr>
          <a:xfrm>
            <a:off x="1777483" y="3390002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03/06/2020</a:t>
            </a:r>
            <a:endPara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arallelogram 3"/>
          <p:cNvSpPr/>
          <p:nvPr/>
        </p:nvSpPr>
        <p:spPr>
          <a:xfrm>
            <a:off x="3565955" y="3375453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10/06/2020</a:t>
            </a:r>
            <a:endPara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arallelogram 4"/>
          <p:cNvSpPr/>
          <p:nvPr/>
        </p:nvSpPr>
        <p:spPr>
          <a:xfrm>
            <a:off x="5250163" y="3345306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29/06/2020</a:t>
            </a:r>
            <a:endPara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arallelogram 6"/>
          <p:cNvSpPr/>
          <p:nvPr/>
        </p:nvSpPr>
        <p:spPr>
          <a:xfrm>
            <a:off x="8707618" y="3366680"/>
            <a:ext cx="1778000" cy="342900"/>
          </a:xfrm>
          <a:prstGeom prst="parallelogram">
            <a:avLst>
              <a:gd name="adj" fmla="val 5092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24/08/2020</a:t>
            </a:r>
            <a:endPara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7"/>
          <p:cNvCxnSpPr/>
          <p:nvPr/>
        </p:nvCxnSpPr>
        <p:spPr>
          <a:xfrm flipH="1">
            <a:off x="401630" y="3718351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0"/>
          <p:cNvSpPr txBox="1"/>
          <p:nvPr/>
        </p:nvSpPr>
        <p:spPr>
          <a:xfrm>
            <a:off x="455693" y="3781174"/>
            <a:ext cx="1276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Aprovação TR</a:t>
            </a:r>
          </a:p>
          <a:p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pelo MCTIC	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1"/>
          <p:cNvCxnSpPr/>
          <p:nvPr/>
        </p:nvCxnSpPr>
        <p:spPr>
          <a:xfrm flipH="1" flipV="1">
            <a:off x="2066084" y="1927418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/>
          <p:cNvCxnSpPr/>
          <p:nvPr/>
        </p:nvCxnSpPr>
        <p:spPr>
          <a:xfrm flipH="1">
            <a:off x="3858512" y="3738491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flipH="1" flipV="1">
            <a:off x="5418903" y="1915712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4"/>
          <p:cNvCxnSpPr/>
          <p:nvPr/>
        </p:nvCxnSpPr>
        <p:spPr>
          <a:xfrm flipH="1">
            <a:off x="8707618" y="3718352"/>
            <a:ext cx="1" cy="10419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24"/>
          <p:cNvGrpSpPr/>
          <p:nvPr/>
        </p:nvGrpSpPr>
        <p:grpSpPr>
          <a:xfrm>
            <a:off x="232906" y="2644258"/>
            <a:ext cx="469263" cy="469263"/>
            <a:chOff x="2005013" y="1077913"/>
            <a:chExt cx="688975" cy="688975"/>
          </a:xfrm>
          <a:solidFill>
            <a:schemeClr val="accent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28"/>
          <p:cNvGrpSpPr/>
          <p:nvPr/>
        </p:nvGrpSpPr>
        <p:grpSpPr>
          <a:xfrm>
            <a:off x="3115795" y="3823563"/>
            <a:ext cx="477386" cy="476288"/>
            <a:chOff x="4594225" y="2119313"/>
            <a:chExt cx="690563" cy="688975"/>
          </a:xfrm>
          <a:solidFill>
            <a:schemeClr val="accent2"/>
          </a:solidFill>
        </p:grpSpPr>
        <p:sp>
          <p:nvSpPr>
            <p:cNvPr id="23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32"/>
          <p:cNvGrpSpPr/>
          <p:nvPr/>
        </p:nvGrpSpPr>
        <p:grpSpPr>
          <a:xfrm>
            <a:off x="4316001" y="2743612"/>
            <a:ext cx="416836" cy="390006"/>
            <a:chOff x="6964363" y="2108200"/>
            <a:chExt cx="690562" cy="646113"/>
          </a:xfrm>
          <a:solidFill>
            <a:schemeClr val="accent3"/>
          </a:solidFill>
        </p:grpSpPr>
        <p:sp>
          <p:nvSpPr>
            <p:cNvPr id="27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5236894" y="1298986"/>
            <a:ext cx="303955" cy="441191"/>
            <a:chOff x="8591550" y="2065338"/>
            <a:chExt cx="474663" cy="688975"/>
          </a:xfrm>
          <a:solidFill>
            <a:schemeClr val="accent4"/>
          </a:solidFill>
        </p:grpSpPr>
        <p:sp>
          <p:nvSpPr>
            <p:cNvPr id="33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101"/>
            <p:cNvSpPr>
              <a:spLocks/>
            </p:cNvSpPr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5" name="TextBox 10"/>
          <p:cNvSpPr txBox="1"/>
          <p:nvPr/>
        </p:nvSpPr>
        <p:spPr>
          <a:xfrm>
            <a:off x="2055612" y="2489348"/>
            <a:ext cx="157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Recebimento do TR pela Finep	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10"/>
          <p:cNvSpPr txBox="1"/>
          <p:nvPr/>
        </p:nvSpPr>
        <p:spPr>
          <a:xfrm>
            <a:off x="3877612" y="3793070"/>
            <a:ext cx="16069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Lançamento Chamada e disponibilização do FAP 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10"/>
          <p:cNvSpPr txBox="1"/>
          <p:nvPr/>
        </p:nvSpPr>
        <p:spPr>
          <a:xfrm>
            <a:off x="5558060" y="2289462"/>
            <a:ext cx="1574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 para recebimento dos </a:t>
            </a:r>
            <a:r>
              <a:rPr lang="pt-BR" sz="1600" b="1" dirty="0" err="1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FAPs</a:t>
            </a:r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preenchidos 	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10"/>
          <p:cNvSpPr txBox="1"/>
          <p:nvPr/>
        </p:nvSpPr>
        <p:spPr>
          <a:xfrm>
            <a:off x="6915150" y="3813281"/>
            <a:ext cx="1792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Operacional &amp;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2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Jurídica</a:t>
            </a:r>
          </a:p>
          <a:p>
            <a:pPr algn="ctr"/>
            <a:r>
              <a:rPr lang="pt-BR" sz="12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 interposição de recursos nesse período)</a:t>
            </a:r>
            <a:endParaRPr lang="id-ID" sz="12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Parallelogram 6"/>
          <p:cNvSpPr/>
          <p:nvPr/>
        </p:nvSpPr>
        <p:spPr>
          <a:xfrm>
            <a:off x="10512192" y="3360948"/>
            <a:ext cx="1558135" cy="342900"/>
          </a:xfrm>
          <a:prstGeom prst="parallelogram">
            <a:avLst>
              <a:gd name="adj" fmla="val 509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24/08/2020</a:t>
            </a:r>
            <a:endParaRPr lang="id-ID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arallelogram 5"/>
          <p:cNvSpPr/>
          <p:nvPr/>
        </p:nvSpPr>
        <p:spPr>
          <a:xfrm>
            <a:off x="7158410" y="2855839"/>
            <a:ext cx="1778000" cy="396309"/>
          </a:xfrm>
          <a:prstGeom prst="parallelogram">
            <a:avLst>
              <a:gd name="adj" fmla="val 5092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Início: </a:t>
            </a:r>
            <a:r>
              <a:rPr 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01/07/2020</a:t>
            </a:r>
            <a:endPara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1" name="Straight Connector 13"/>
          <p:cNvCxnSpPr/>
          <p:nvPr/>
        </p:nvCxnSpPr>
        <p:spPr>
          <a:xfrm flipH="1" flipV="1">
            <a:off x="8707618" y="1730641"/>
            <a:ext cx="9066" cy="102804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0"/>
          <p:cNvSpPr txBox="1"/>
          <p:nvPr/>
        </p:nvSpPr>
        <p:spPr>
          <a:xfrm>
            <a:off x="9073389" y="2340280"/>
            <a:ext cx="149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Deliberação Diretoria Executiva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10"/>
          <p:cNvSpPr txBox="1"/>
          <p:nvPr/>
        </p:nvSpPr>
        <p:spPr>
          <a:xfrm>
            <a:off x="10673558" y="2425395"/>
            <a:ext cx="144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 Final</a:t>
            </a:r>
            <a:endParaRPr lang="id-ID" sz="16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AutoShape 59">
            <a:extLst>
              <a:ext uri="{FF2B5EF4-FFF2-40B4-BE49-F238E27FC236}">
                <a16:creationId xmlns:a16="http://schemas.microsoft.com/office/drawing/2014/main" xmlns="" id="{C7342B40-ADDA-47E9-9E4F-190DC6C93393}"/>
              </a:ext>
            </a:extLst>
          </p:cNvPr>
          <p:cNvSpPr>
            <a:spLocks/>
          </p:cNvSpPr>
          <p:nvPr/>
        </p:nvSpPr>
        <p:spPr bwMode="auto">
          <a:xfrm>
            <a:off x="9874213" y="1989774"/>
            <a:ext cx="372423" cy="33547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1" name="AutoShape 126">
            <a:extLst>
              <a:ext uri="{FF2B5EF4-FFF2-40B4-BE49-F238E27FC236}">
                <a16:creationId xmlns:a16="http://schemas.microsoft.com/office/drawing/2014/main" xmlns="" id="{85704243-2A10-4412-B048-D783EE8EFDC8}"/>
              </a:ext>
            </a:extLst>
          </p:cNvPr>
          <p:cNvSpPr>
            <a:spLocks/>
          </p:cNvSpPr>
          <p:nvPr/>
        </p:nvSpPr>
        <p:spPr bwMode="auto">
          <a:xfrm>
            <a:off x="8367316" y="4929570"/>
            <a:ext cx="409799" cy="5042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2" name="Parallelogram 5"/>
          <p:cNvSpPr/>
          <p:nvPr/>
        </p:nvSpPr>
        <p:spPr>
          <a:xfrm>
            <a:off x="7028163" y="3363745"/>
            <a:ext cx="1683988" cy="342831"/>
          </a:xfrm>
          <a:prstGeom prst="parallelogram">
            <a:avLst>
              <a:gd name="adj" fmla="val 5092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Fim: </a:t>
            </a:r>
            <a:r>
              <a:rPr lang="pt-B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21/08/2020</a:t>
            </a:r>
            <a:endParaRPr lang="id-ID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3494" y="452148"/>
            <a:ext cx="7851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pt-BR" sz="3200" spc="-1" dirty="0">
                <a:solidFill>
                  <a:schemeClr val="bg2">
                    <a:lumMod val="50000"/>
                  </a:schemeClr>
                </a:solidFill>
                <a:latin typeface="Tahoma"/>
                <a:ea typeface="+mj-ea"/>
                <a:cs typeface="+mj-cs"/>
              </a:rPr>
              <a:t>CHAMADA PÚBLICA STARTUP _ COVID-19</a:t>
            </a:r>
          </a:p>
        </p:txBody>
      </p:sp>
    </p:spTree>
    <p:extLst>
      <p:ext uri="{BB962C8B-B14F-4D97-AF65-F5344CB8AC3E}">
        <p14:creationId xmlns:p14="http://schemas.microsoft.com/office/powerpoint/2010/main" val="39429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Abrangência das propostas por região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93081"/>
              </p:ext>
            </p:extLst>
          </p:nvPr>
        </p:nvGraphicFramePr>
        <p:xfrm>
          <a:off x="6566671" y="5606920"/>
          <a:ext cx="5505451" cy="806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422"/>
                <a:gridCol w="2457029"/>
              </a:tblGrid>
              <a:tr h="43766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QTD PROJETOS</a:t>
                      </a:r>
                      <a:endParaRPr lang="pt-BR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 smtClean="0">
                          <a:effectLst/>
                        </a:rPr>
                        <a:t>236</a:t>
                      </a:r>
                      <a:endParaRPr lang="pt-BR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863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VALOR TOTAL SOLICITADO</a:t>
                      </a:r>
                      <a:endParaRPr lang="pt-BR" sz="2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R$ 96.969.429,00</a:t>
                      </a:r>
                      <a:endParaRPr lang="pt-BR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03849"/>
              </p:ext>
            </p:extLst>
          </p:nvPr>
        </p:nvGraphicFramePr>
        <p:xfrm>
          <a:off x="387532" y="1119779"/>
          <a:ext cx="3818708" cy="5409534"/>
        </p:xfrm>
        <a:graphic>
          <a:graphicData uri="http://schemas.openxmlformats.org/drawingml/2006/table">
            <a:tbl>
              <a:tblPr/>
              <a:tblGrid>
                <a:gridCol w="2081728"/>
                <a:gridCol w="1214466"/>
                <a:gridCol w="522514"/>
              </a:tblGrid>
              <a:tr h="192218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Rondônia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Amapá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192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Tocantins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Amazonas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192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Roraima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Pará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Alagoas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Bahia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Ceara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Maranhão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Paraíba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Pernambuco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Piauí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 Norte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Sergipe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Goias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Espirito santo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Minas gerais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de janeiro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Paulo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Paraná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catarina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  <a:tr h="2013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 DO SUL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35500"/>
              </p:ext>
            </p:extLst>
          </p:nvPr>
        </p:nvGraphicFramePr>
        <p:xfrm>
          <a:off x="4428309" y="1294718"/>
          <a:ext cx="7513184" cy="45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954100" y="6118486"/>
            <a:ext cx="2612571" cy="7163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BR" sz="2800" b="1" dirty="0" smtClean="0"/>
              <a:t>* </a:t>
            </a:r>
            <a:r>
              <a:rPr lang="pt-BR" sz="2400" b="1" dirty="0" smtClean="0"/>
              <a:t>4</a:t>
            </a:r>
            <a:r>
              <a:rPr lang="pt-BR" sz="2800" b="1" dirty="0" smtClean="0"/>
              <a:t> </a:t>
            </a:r>
            <a:r>
              <a:rPr lang="pt-BR" sz="1400" b="1" dirty="0" smtClean="0"/>
              <a:t>PROJETOS </a:t>
            </a:r>
            <a:r>
              <a:rPr lang="pt-BR" sz="1400" b="1" dirty="0"/>
              <a:t>SEM </a:t>
            </a:r>
            <a:r>
              <a:rPr lang="pt-BR" sz="1400" b="1" dirty="0" smtClean="0"/>
              <a:t>IDENTIFICAÇÃO DO ESTADO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938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Divisão por Temas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85196"/>
              </p:ext>
            </p:extLst>
          </p:nvPr>
        </p:nvGraphicFramePr>
        <p:xfrm>
          <a:off x="422364" y="1216295"/>
          <a:ext cx="11464836" cy="5161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6665"/>
                <a:gridCol w="1698171"/>
              </a:tblGrid>
              <a:tr h="4090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TEMAS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Número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Serviços remotos de saúde voltados à escalabilidade do atendimento em atividades como diagnóstico, tratamento e prevenção.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Terapêuticas com potencial para rápido desenvolvimento clínico ou reuso de terapêuticas existentes desenvolvidas para outros patógenos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Uso de inteligência artificial e de tecnologias digitais para </a:t>
                      </a:r>
                      <a:r>
                        <a:rPr lang="pt-BR" sz="1400" u="none" strike="noStrike" dirty="0" err="1">
                          <a:effectLst/>
                        </a:rPr>
                        <a:t>georeferenciamento</a:t>
                      </a:r>
                      <a:r>
                        <a:rPr lang="pt-BR" sz="1400" u="none" strike="noStrike" dirty="0">
                          <a:effectLst/>
                        </a:rPr>
                        <a:t> de pacientes, aumento de desempenho da gestão do sistema de saúde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Novos agentes e produtos químicos para desativação do </a:t>
                      </a:r>
                      <a:r>
                        <a:rPr lang="pt-BR" sz="1400" u="none" strike="noStrike" dirty="0" err="1">
                          <a:effectLst/>
                        </a:rPr>
                        <a:t>coronavírus</a:t>
                      </a:r>
                      <a:r>
                        <a:rPr lang="pt-BR" sz="1400" u="none" strike="noStrike" dirty="0">
                          <a:effectLst/>
                        </a:rPr>
                        <a:t> que ofereçam segurança aos usuários e aos ambientes.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Nanotecnologia, materiais avançados e </a:t>
                      </a:r>
                      <a:r>
                        <a:rPr lang="pt-BR" sz="1400" u="none" strike="noStrike" dirty="0" err="1">
                          <a:effectLst/>
                        </a:rPr>
                        <a:t>fotônica</a:t>
                      </a:r>
                      <a:r>
                        <a:rPr lang="pt-BR" sz="1400" u="none" strike="noStrike" dirty="0">
                          <a:effectLst/>
                        </a:rPr>
                        <a:t> para adição de novas funcionalidades ou características em equipamentos, sistemas e insumos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Novos processos produtivos e tecnologias emergentes para produção de equipamentos, insumos e serviços, alinhados com a Indústria 4.0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Controle, monitoramento e previsão da disseminação do vírus utilizando plataformas digitais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Tecnologias para operação e análise remota de ressonância magnética, tomografia computadorizada e similares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Robôs colaborativos para auxílio de atividades hospitalares envolvendo pacientes e ambientes contaminados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Ferramentas e produtos para redução e prevenção de contágio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Sistemas de detecção de vírus e medição de carga viral em ambientes e equipamentos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Apoio a pacientes em confinamento domiciliar ou quarentena hospitalar (atividades remotas, acompanhamento e serviços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Produtos antivirais ou similares que possam servir como terapia de apoio, ou para diagnóstico e prevenção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Candidatos terapêuticos, incluindo terapêutica de amplo espectro e melhorias de terapêuticas existentes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3" marR="6573" marT="657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4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276243"/>
              </p:ext>
            </p:extLst>
          </p:nvPr>
        </p:nvGraphicFramePr>
        <p:xfrm>
          <a:off x="-517887" y="-278946"/>
          <a:ext cx="12940393" cy="741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5919</TotalTime>
  <Words>2399</Words>
  <Application>Microsoft Office PowerPoint</Application>
  <PresentationFormat>Personalizar</PresentationFormat>
  <Paragraphs>424</Paragraphs>
  <Slides>33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Office Theme</vt:lpstr>
      <vt:lpstr>RECOMENDAÇÃO PARA APROVAÇÃO DE EDITAL – Chamada Pública</vt:lpstr>
      <vt:lpstr>CHAMADA PÚBLICA STARTUP _ COVID-19</vt:lpstr>
      <vt:lpstr>Apresentação do PowerPoint</vt:lpstr>
      <vt:lpstr>Apresentação do PowerPoint</vt:lpstr>
      <vt:lpstr>Apresentação do PowerPoint</vt:lpstr>
      <vt:lpstr>Apresentação do PowerPoint</vt:lpstr>
      <vt:lpstr>Abrangência das propostas por região</vt:lpstr>
      <vt:lpstr>Divisão por Temas</vt:lpstr>
      <vt:lpstr>Apresentação do PowerPoint</vt:lpstr>
      <vt:lpstr>Resultado Preliminar - Habilitação</vt:lpstr>
      <vt:lpstr>RESULTADO FINAL DE HABILITAÇÃO  APÓS ANÁLISE DOS RECURSOS:</vt:lpstr>
      <vt:lpstr>RESULTADO FINAL DE HABILITAÇÃO</vt:lpstr>
      <vt:lpstr>RESULTADO FINAL DE HABILITAÇÃO</vt:lpstr>
      <vt:lpstr>Apresentação do PowerPoint</vt:lpstr>
      <vt:lpstr>RESULTADO PRELIMINAR AVAL.  MÉRITO</vt:lpstr>
      <vt:lpstr>RESULTADO PRELIMINAR AVAL.  MÉRITO</vt:lpstr>
      <vt:lpstr>RESULTADO FINAL (AVALIAÇÃO DE MÉRITO)</vt:lpstr>
      <vt:lpstr>RESULTADO FINAL (AVALIAÇÃO DE MÉRITO)</vt:lpstr>
      <vt:lpstr>RESULTADO FINAL AVALIAÇÃO DE MÉRITO</vt:lpstr>
      <vt:lpstr>RESULTADO FINAL AVALIAÇÃO DE MÉRITO</vt:lpstr>
      <vt:lpstr>RESULTADO FINAL AVALIAÇÃO DE MÉRITO</vt:lpstr>
      <vt:lpstr>RESULTADO FINAL – Propostas contempladas</vt:lpstr>
      <vt:lpstr>RESULTADO FINAL - Propostas contempladas</vt:lpstr>
      <vt:lpstr>RESULTADO FINAL - Propostas contempladas</vt:lpstr>
      <vt:lpstr>  </vt:lpstr>
      <vt:lpstr>RESULTADO FINAL - Propostas contempladas</vt:lpstr>
      <vt:lpstr>RESULTADO FINAL - Propostas contempladas</vt:lpstr>
      <vt:lpstr>RESULTADO FINAL - Propostas contempladas</vt:lpstr>
      <vt:lpstr>RESULTADO FINAL - Propostas contempladas</vt:lpstr>
      <vt:lpstr>RESULTADO FINAL - Propostas contempladas</vt:lpstr>
      <vt:lpstr>RESULTADO FINAL - Propostas contempladas</vt:lpstr>
      <vt:lpstr>RESULTADO FINAL - Propostas contempladas</vt:lpstr>
      <vt:lpstr>Apresentação do PowerPoint</vt:lpstr>
    </vt:vector>
  </TitlesOfParts>
  <Company>Ana Couto Branding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Geraldo</cp:lastModifiedBy>
  <cp:revision>320</cp:revision>
  <dcterms:created xsi:type="dcterms:W3CDTF">2013-11-12T13:20:39Z</dcterms:created>
  <dcterms:modified xsi:type="dcterms:W3CDTF">2020-08-25T15:45:34Z</dcterms:modified>
</cp:coreProperties>
</file>